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57.xml.rels" ContentType="application/vnd.openxmlformats-package.relationships+xml"/>
  <Override PartName="/ppt/notesSlides/_rels/notesSlide37.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37.xml" ContentType="application/vnd.openxmlformats-officedocument.presentationml.notesSlide+xml"/>
  <Override PartName="/ppt/notesSlides/notesSlide57.xml" ContentType="application/vnd.openxmlformats-officedocument.presentationml.notesSlide+xml"/>
  <Override PartName="/ppt/presProps.xml" ContentType="application/vnd.openxmlformats-officedocument.presentationml.presPro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46.xml" ContentType="application/vnd.openxmlformats-officedocument.presentationml.slideLayout+xml"/>
  <Override PartName="/ppt/slideLayouts/slideLayout29.xml" ContentType="application/vnd.openxmlformats-officedocument.presentationml.slideLayout+xml"/>
  <Override PartName="/ppt/slideLayouts/slideLayout45.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4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slideLayout26.xml" ContentType="application/vnd.openxmlformats-officedocument.presentationml.slideLayout+xml"/>
  <Override PartName="/ppt/slideLayouts/slideLayout51.xml" ContentType="application/vnd.openxmlformats-officedocument.presentationml.slideLayout+xml"/>
  <Override PartName="/ppt/slideLayouts/slideLayout34.xml" ContentType="application/vnd.openxmlformats-officedocument.presentationml.slideLayout+xml"/>
  <Override PartName="/ppt/slideLayouts/slideLayout17.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24.xml" ContentType="application/vnd.openxmlformats-officedocument.presentationml.slideLayout+xml"/>
  <Override PartName="/ppt/slideLayouts/slideLayout41.xml" ContentType="application/vnd.openxmlformats-officedocument.presentationml.slideLayout+xml"/>
  <Override PartName="/ppt/slideLayouts/slideLayout50.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42.xml" ContentType="application/vnd.openxmlformats-officedocument.presentationml.slideLayout+xml"/>
  <Override PartName="/ppt/slideLayouts/_rels/slideLayout33.xml.rels" ContentType="application/vnd.openxmlformats-package.relationships+xml"/>
  <Override PartName="/ppt/slideLayouts/_rels/slideLayout50.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41.xml.rels" ContentType="application/vnd.openxmlformats-package.relationships+xml"/>
  <Override PartName="/ppt/slideLayouts/_rels/slideLayout24.xml.rels" ContentType="application/vnd.openxmlformats-package.relationships+xml"/>
  <Override PartName="/ppt/slideLayouts/_rels/slideLayout17.xml.rels" ContentType="application/vnd.openxmlformats-package.relationships+xml"/>
  <Override PartName="/ppt/slideLayouts/_rels/slideLayout34.xml.rels" ContentType="application/vnd.openxmlformats-package.relationships+xml"/>
  <Override PartName="/ppt/slideLayouts/_rels/slideLayout51.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46.xml.rels" ContentType="application/vnd.openxmlformats-package.relationships+xml"/>
  <Override PartName="/ppt/slideLayouts/_rels/slideLayout29.xml.rels" ContentType="application/vnd.openxmlformats-package.relationships+xml"/>
  <Override PartName="/ppt/slideLayouts/_rels/slideLayout45.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42.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10.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3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38.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49.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slideLayout2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1.xml" ContentType="application/vnd.openxmlformats-officedocument.presentationml.slideLayout+xml"/>
  <Override PartName="/ppt/slideLayouts/slideLayout37.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8.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39.xml" ContentType="application/vnd.openxmlformats-officedocument.presentationml.slideLayout+xml"/>
  <Override PartName="/ppt/slideLayouts/slideLayout13.xml" ContentType="application/vnd.openxmlformats-officedocument.presentationml.slideLayout+xml"/>
  <Override PartName="/ppt/slideLayouts/slideLayout5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4.xml" ContentType="application/vnd.openxmlformats-officedocument.presentationml.slideLayout+xml"/>
  <Override PartName="/ppt/slideLayouts/slideLayout57.xml" ContentType="application/vnd.openxmlformats-officedocument.presentationml.slideLayout+xml"/>
  <Override PartName="/ppt/slideLayouts/slideLayout15.xml" ContentType="application/vnd.openxmlformats-officedocument.presentationml.slideLayout+xml"/>
  <Override PartName="/ppt/slideLayouts/slideLayout5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2.png" ContentType="image/png"/>
  <Override PartName="/ppt/media/image20.png" ContentType="image/png"/>
  <Override PartName="/ppt/media/image9.jpeg" ContentType="image/jpeg"/>
  <Override PartName="/ppt/media/image10.jpeg" ContentType="image/jpeg"/>
  <Override PartName="/ppt/media/image13.jpeg" ContentType="image/jpeg"/>
  <Override PartName="/ppt/media/image21.jpeg" ContentType="image/jpeg"/>
  <Override PartName="/ppt/media/image8.jpeg" ContentType="image/jpeg"/>
  <Override PartName="/ppt/media/image7.jpeg" ContentType="image/jpeg"/>
  <Override PartName="/ppt/media/image5.jpeg" ContentType="image/jpeg"/>
  <Override PartName="/ppt/media/image4.png" ContentType="image/png"/>
  <Override PartName="/ppt/media/image17.png" ContentType="image/png"/>
  <Override PartName="/ppt/media/image16.png" ContentType="image/png"/>
  <Override PartName="/ppt/media/image23.png" ContentType="image/png"/>
  <Override PartName="/ppt/media/image15.png" ContentType="image/png"/>
  <Override PartName="/ppt/media/image22.png" ContentType="image/png"/>
  <Override PartName="/ppt/media/image14.png" ContentType="image/png"/>
  <Override PartName="/ppt/media/image19.jpeg" ContentType="image/jpeg"/>
  <Override PartName="/ppt/media/image1.png" ContentType="image/png"/>
  <Override PartName="/ppt/media/image2.png" ContentType="image/png"/>
  <Override PartName="/ppt/media/image3.jpeg" ContentType="image/jpeg"/>
  <Override PartName="/ppt/media/image6.png" ContentType="image/png"/>
  <Override PartName="/ppt/media/image18.png" ContentType="image/png"/>
  <Override PartName="/ppt/media/image11.wmf" ContentType="image/x-wmf"/>
  <Override PartName="/ppt/slides/slide29.xml" ContentType="application/vnd.openxmlformats-officedocument.presentationml.slide+xml"/>
  <Override PartName="/ppt/slides/slide46.xml" ContentType="application/vnd.openxmlformats-officedocument.presentationml.slide+xml"/>
  <Override PartName="/ppt/slides/slide28.xml" ContentType="application/vnd.openxmlformats-officedocument.presentationml.slide+xml"/>
  <Override PartName="/ppt/slides/slide45.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53.xml" ContentType="application/vnd.openxmlformats-officedocument.presentationml.slide+xml"/>
  <Override PartName="/ppt/slides/slide26.xml" ContentType="application/vnd.openxmlformats-officedocument.presentationml.slide+xml"/>
  <Override PartName="/ppt/slides/slide43.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_rels/slide10.xml.rels" ContentType="application/vnd.openxmlformats-package.relationships+xml"/>
  <Override PartName="/ppt/slides/_rels/slide11.xml.rels" ContentType="application/vnd.openxmlformats-package.relationships+xml"/>
  <Override PartName="/ppt/slides/_rels/slide31.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9.xml.rels" ContentType="application/vnd.openxmlformats-package.relationships+xml"/>
  <Override PartName="/ppt/slides/_rels/slide56.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46.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3.xml.rels" ContentType="application/vnd.openxmlformats-package.relationships+xml"/>
  <Override PartName="/ppt/slides/_rels/slide7.xml.rels" ContentType="application/vnd.openxmlformats-package.relationships+xml"/>
  <Override PartName="/ppt/slides/_rels/slide58.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43.xml.rels" ContentType="application/vnd.openxmlformats-package.relationships+xml"/>
  <Override PartName="/ppt/slides/_rels/slide26.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52.xml.rels" ContentType="application/vnd.openxmlformats-package.relationships+xml"/>
  <Override PartName="/ppt/slides/_rels/slide19.xml.rels" ContentType="application/vnd.openxmlformats-package.relationships+xml"/>
  <Override PartName="/ppt/slides/_rels/slide53.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41.xml.rels" ContentType="application/vnd.openxmlformats-package.relationships+xml"/>
  <Override PartName="/ppt/slides/_rels/slide24.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16.xml.rels" ContentType="application/vnd.openxmlformats-package.relationships+xml"/>
  <Override PartName="/ppt/slides/_rels/slide40.xml.rels" ContentType="application/vnd.openxmlformats-package.relationships+xml"/>
  <Override PartName="/ppt/slides/_rels/slide23.xml.rels" ContentType="application/vnd.openxmlformats-package.relationships+xml"/>
  <Override PartName="/ppt/slides/_rels/slide32.xml.rels" ContentType="application/vnd.openxmlformats-package.relationships+xml"/>
  <Override PartName="/ppt/slides/_rels/slide15.xml.rels" ContentType="application/vnd.openxmlformats-package.relationships+xml"/>
  <Override PartName="/ppt/slides/_rels/slide57.xml.rels" ContentType="application/vnd.openxmlformats-package.relationships+xml"/>
  <Override PartName="/ppt/slides/slide25.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slides/slide16.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15.xml" ContentType="application/vnd.openxmlformats-officedocument.presentationml.slide+xml"/>
  <Override PartName="/ppt/slides/slide32.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57.xml" ContentType="application/vnd.openxmlformats-officedocument.presentationml.slide+xml"/>
  <Override PartName="/ppt/slides/slide49.xml" ContentType="application/vnd.openxmlformats-officedocument.presentationml.slide+xml"/>
  <Override PartName="/ppt/slides/slide6.xml" ContentType="application/vnd.openxmlformats-officedocument.presentationml.slide+xml"/>
  <Override PartName="/ppt/slides/slide5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56.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55.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54.xml" ContentType="application/vnd.openxmlformats-officedocument.presentationml.slide+xml"/>
  <Override PartName="/ppt/slides/slide37.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charts/chart5.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presProps" Target="presProps.xml"/>
</Relationships>
</file>

<file path=ppt/charts/chart5.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15977134"/>
        <c:axId val="51998919"/>
      </c:barChart>
      <c:catAx>
        <c:axId val="15977134"/>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51998919"/>
        <c:crosses val="autoZero"/>
        <c:auto val="1"/>
        <c:lblAlgn val="ctr"/>
        <c:lblOffset val="100"/>
        <c:noMultiLvlLbl val="0"/>
      </c:catAx>
      <c:valAx>
        <c:axId val="51998919"/>
        <c:scaling>
          <c:orientation val="minMax"/>
          <c:max val="1"/>
          <c:min val="0"/>
        </c:scaling>
        <c:delete val="1"/>
        <c:axPos val="l"/>
        <c:numFmt formatCode="[$-809]0%"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15977134"/>
        <c:crossBetween val="between"/>
      </c:valAx>
      <c:spPr>
        <a:noFill/>
        <a:ln w="0">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23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23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23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23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3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DDBEEA5B-C5F7-4D91-B14F-F3F18A5C0625}"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90360" y="744480"/>
            <a:ext cx="6607080" cy="3713040"/>
          </a:xfrm>
          <a:prstGeom prst="rect">
            <a:avLst/>
          </a:prstGeom>
          <a:ln w="0">
            <a:noFill/>
          </a:ln>
        </p:spPr>
      </p:sp>
      <p:sp>
        <p:nvSpPr>
          <p:cNvPr id="481" name="PlaceHolder 2"/>
          <p:cNvSpPr>
            <a:spLocks noGrp="1"/>
          </p:cNvSpPr>
          <p:nvPr>
            <p:ph type="body"/>
          </p:nvPr>
        </p:nvSpPr>
        <p:spPr>
          <a:xfrm>
            <a:off x="679680" y="4715280"/>
            <a:ext cx="5428080" cy="4456800"/>
          </a:xfrm>
          <a:prstGeom prst="rect">
            <a:avLst/>
          </a:prstGeom>
          <a:noFill/>
          <a:ln w="0">
            <a:noFill/>
          </a:ln>
        </p:spPr>
        <p:txBody>
          <a:bodyPr lIns="95400" rIns="95400" tIns="47880" bIns="47880" anchor="t">
            <a:noAutofit/>
          </a:bodyPr>
          <a:p>
            <a:pPr marL="216000" indent="0">
              <a:buNone/>
            </a:pPr>
            <a:endParaRPr b="0" lang="en-GB" sz="1800" spc="-1" strike="noStrike">
              <a:solidFill>
                <a:srgbClr val="000000"/>
              </a:solidFill>
              <a:latin typeface="Arial"/>
            </a:endParaRPr>
          </a:p>
        </p:txBody>
      </p:sp>
      <p:sp>
        <p:nvSpPr>
          <p:cNvPr id="482" name="CustomShape 3"/>
          <p:cNvSpPr/>
          <p:nvPr/>
        </p:nvSpPr>
        <p:spPr>
          <a:xfrm>
            <a:off x="3850560" y="9428760"/>
            <a:ext cx="2935440" cy="48636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5FC66E82-DBE9-493F-B072-08D9FA9257F5}"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sldImg"/>
          </p:nvPr>
        </p:nvSpPr>
        <p:spPr>
          <a:xfrm>
            <a:off x="217440" y="812880"/>
            <a:ext cx="7115040" cy="3998880"/>
          </a:xfrm>
          <a:prstGeom prst="rect">
            <a:avLst/>
          </a:prstGeom>
          <a:ln w="0">
            <a:noFill/>
          </a:ln>
        </p:spPr>
      </p:sp>
      <p:sp>
        <p:nvSpPr>
          <p:cNvPr id="484" name="PlaceHolder 2"/>
          <p:cNvSpPr>
            <a:spLocks noGrp="1"/>
          </p:cNvSpPr>
          <p:nvPr>
            <p:ph type="body"/>
          </p:nvPr>
        </p:nvSpPr>
        <p:spPr>
          <a:xfrm>
            <a:off x="756000" y="5078520"/>
            <a:ext cx="6037920" cy="480132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485" name="CustomShape 3"/>
          <p:cNvSpPr/>
          <p:nvPr/>
        </p:nvSpPr>
        <p:spPr>
          <a:xfrm>
            <a:off x="4278960" y="10157400"/>
            <a:ext cx="3270960" cy="524520"/>
          </a:xfrm>
          <a:prstGeom prst="rect">
            <a:avLst/>
          </a:prstGeom>
          <a:noFill/>
          <a:ln w="0">
            <a:noFill/>
          </a:ln>
        </p:spPr>
        <p:style>
          <a:lnRef idx="0"/>
          <a:fillRef idx="0"/>
          <a:effectRef idx="0"/>
          <a:fontRef idx="minor"/>
        </p:style>
        <p:txBody>
          <a:bodyPr lIns="0" rIns="0" tIns="0" bIns="0" anchor="b">
            <a:noAutofit/>
          </a:bodyPr>
          <a:p>
            <a:pPr algn="r">
              <a:lnSpc>
                <a:spcPct val="100000"/>
              </a:lnSpc>
            </a:pPr>
            <a:fld id="{41954198-285A-4CDC-A887-F03B980456D0}"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90360" y="744480"/>
            <a:ext cx="6606720" cy="3712680"/>
          </a:xfrm>
          <a:prstGeom prst="rect">
            <a:avLst/>
          </a:prstGeom>
          <a:ln w="0">
            <a:noFill/>
          </a:ln>
        </p:spPr>
      </p:sp>
      <p:sp>
        <p:nvSpPr>
          <p:cNvPr id="487" name="PlaceHolder 2"/>
          <p:cNvSpPr>
            <a:spLocks noGrp="1"/>
          </p:cNvSpPr>
          <p:nvPr>
            <p:ph type="body"/>
          </p:nvPr>
        </p:nvSpPr>
        <p:spPr>
          <a:xfrm>
            <a:off x="679680" y="4715280"/>
            <a:ext cx="5427720" cy="4456440"/>
          </a:xfrm>
          <a:prstGeom prst="rect">
            <a:avLst/>
          </a:prstGeom>
          <a:noFill/>
          <a:ln w="0">
            <a:noFill/>
          </a:ln>
        </p:spPr>
        <p:txBody>
          <a:bodyPr lIns="95400" rIns="95400" tIns="47880" bIns="47880" anchor="t">
            <a:noAutofit/>
          </a:bodyPr>
          <a:p>
            <a:pPr marL="216000" indent="0">
              <a:buNone/>
            </a:pPr>
            <a:endParaRPr b="0" lang="en-GB" sz="1800" spc="-1" strike="noStrike">
              <a:solidFill>
                <a:srgbClr val="000000"/>
              </a:solidFill>
              <a:latin typeface="Arial"/>
            </a:endParaRPr>
          </a:p>
        </p:txBody>
      </p:sp>
      <p:sp>
        <p:nvSpPr>
          <p:cNvPr id="488" name="CustomShape 24"/>
          <p:cNvSpPr/>
          <p:nvPr/>
        </p:nvSpPr>
        <p:spPr>
          <a:xfrm>
            <a:off x="3850560" y="9428760"/>
            <a:ext cx="2935080" cy="48600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4B7A789B-1A42-4C9E-8AB7-FE82F27942E9}"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A2AFB2F-B629-43F3-93F9-9992EB6C6AD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 name="Picture 19" descr="Logo_TUC_de_RGB"/>
          <p:cNvPicPr/>
          <p:nvPr/>
        </p:nvPicPr>
        <p:blipFill>
          <a:blip r:embed="rId2"/>
          <a:stretch/>
        </p:blipFill>
        <p:spPr>
          <a:xfrm>
            <a:off x="0" y="0"/>
            <a:ext cx="3049920" cy="559800"/>
          </a:xfrm>
          <a:prstGeom prst="rect">
            <a:avLst/>
          </a:prstGeom>
          <a:ln w="0">
            <a:noFill/>
          </a:ln>
        </p:spPr>
      </p:pic>
      <p:pic>
        <p:nvPicPr>
          <p:cNvPr id="4" name="Grafik 2" descr=""/>
          <p:cNvPicPr/>
          <p:nvPr/>
        </p:nvPicPr>
        <p:blipFill>
          <a:blip r:embed="rId3"/>
          <a:stretch/>
        </p:blipFill>
        <p:spPr>
          <a:xfrm>
            <a:off x="7430400" y="134640"/>
            <a:ext cx="3695760" cy="511920"/>
          </a:xfrm>
          <a:prstGeom prst="rect">
            <a:avLst/>
          </a:prstGeom>
          <a:ln w="0">
            <a:noFill/>
          </a:ln>
        </p:spPr>
      </p:pic>
      <p:sp>
        <p:nvSpPr>
          <p:cNvPr id="5"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6"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47"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5BBDA9F-E7D9-4D7C-86EF-B308B9D607A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49" name="Picture 19" descr="Logo_TUC_de_RGB"/>
          <p:cNvPicPr/>
          <p:nvPr/>
        </p:nvPicPr>
        <p:blipFill>
          <a:blip r:embed="rId2"/>
          <a:stretch/>
        </p:blipFill>
        <p:spPr>
          <a:xfrm>
            <a:off x="0" y="0"/>
            <a:ext cx="3049920" cy="559800"/>
          </a:xfrm>
          <a:prstGeom prst="rect">
            <a:avLst/>
          </a:prstGeom>
          <a:ln w="0">
            <a:noFill/>
          </a:ln>
        </p:spPr>
      </p:pic>
      <p:pic>
        <p:nvPicPr>
          <p:cNvPr id="50" name="Grafik 2" descr=""/>
          <p:cNvPicPr/>
          <p:nvPr/>
        </p:nvPicPr>
        <p:blipFill>
          <a:blip r:embed="rId3"/>
          <a:stretch/>
        </p:blipFill>
        <p:spPr>
          <a:xfrm>
            <a:off x="7430400" y="134640"/>
            <a:ext cx="3695760" cy="511920"/>
          </a:xfrm>
          <a:prstGeom prst="rect">
            <a:avLst/>
          </a:prstGeom>
          <a:ln w="0">
            <a:noFill/>
          </a:ln>
        </p:spPr>
      </p:pic>
      <p:sp>
        <p:nvSpPr>
          <p:cNvPr id="51"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52"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39F1712-92D0-461A-A6B1-C48CB6C1754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a:t>
            </a:r>
            <a:r>
              <a:rPr b="0" lang="en-GB" sz="4400" spc="-1" strike="noStrike">
                <a:solidFill>
                  <a:srgbClr val="000000"/>
                </a:solidFill>
                <a:latin typeface="Arial"/>
              </a:rPr>
              <a:t>edit the </a:t>
            </a:r>
            <a:r>
              <a:rPr b="0" lang="en-GB" sz="4400" spc="-1" strike="noStrike">
                <a:solidFill>
                  <a:srgbClr val="000000"/>
                </a:solidFill>
                <a:latin typeface="Arial"/>
              </a:rPr>
              <a:t>title text </a:t>
            </a:r>
            <a:r>
              <a:rPr b="0" lang="en-GB" sz="4400" spc="-1" strike="noStrike">
                <a:solidFill>
                  <a:srgbClr val="000000"/>
                </a:solidFill>
                <a:latin typeface="Arial"/>
              </a:rPr>
              <a:t>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93"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C49B618-899B-4E29-912B-69D200EFB4E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95" name="Picture 19" descr="Logo_TUC_de_RGB"/>
          <p:cNvPicPr/>
          <p:nvPr/>
        </p:nvPicPr>
        <p:blipFill>
          <a:blip r:embed="rId2"/>
          <a:stretch/>
        </p:blipFill>
        <p:spPr>
          <a:xfrm>
            <a:off x="0" y="0"/>
            <a:ext cx="3049920" cy="559800"/>
          </a:xfrm>
          <a:prstGeom prst="rect">
            <a:avLst/>
          </a:prstGeom>
          <a:ln w="0">
            <a:noFill/>
          </a:ln>
        </p:spPr>
      </p:pic>
      <p:pic>
        <p:nvPicPr>
          <p:cNvPr id="96" name="Grafik 2" descr=""/>
          <p:cNvPicPr/>
          <p:nvPr/>
        </p:nvPicPr>
        <p:blipFill>
          <a:blip r:embed="rId3"/>
          <a:stretch/>
        </p:blipFill>
        <p:spPr>
          <a:xfrm>
            <a:off x="7430400" y="134640"/>
            <a:ext cx="3695760" cy="511920"/>
          </a:xfrm>
          <a:prstGeom prst="rect">
            <a:avLst/>
          </a:prstGeom>
          <a:ln w="0">
            <a:noFill/>
          </a:ln>
        </p:spPr>
      </p:pic>
      <p:sp>
        <p:nvSpPr>
          <p:cNvPr id="9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98"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E11E298-E475-4B56-B920-F5E254BF158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39"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58C6571-EDF9-4EB8-A4D4-1791FC37E6B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141" name="Picture 19" descr="Logo_TUC_de_RGB"/>
          <p:cNvPicPr/>
          <p:nvPr/>
        </p:nvPicPr>
        <p:blipFill>
          <a:blip r:embed="rId2"/>
          <a:stretch/>
        </p:blipFill>
        <p:spPr>
          <a:xfrm>
            <a:off x="0" y="0"/>
            <a:ext cx="3049920" cy="559800"/>
          </a:xfrm>
          <a:prstGeom prst="rect">
            <a:avLst/>
          </a:prstGeom>
          <a:ln w="0">
            <a:noFill/>
          </a:ln>
        </p:spPr>
      </p:pic>
      <p:pic>
        <p:nvPicPr>
          <p:cNvPr id="142" name="Grafik 2" descr=""/>
          <p:cNvPicPr/>
          <p:nvPr/>
        </p:nvPicPr>
        <p:blipFill>
          <a:blip r:embed="rId3"/>
          <a:stretch/>
        </p:blipFill>
        <p:spPr>
          <a:xfrm>
            <a:off x="7430400" y="134640"/>
            <a:ext cx="3695760" cy="511920"/>
          </a:xfrm>
          <a:prstGeom prst="rect">
            <a:avLst/>
          </a:prstGeom>
          <a:ln w="0">
            <a:noFill/>
          </a:ln>
        </p:spPr>
      </p:pic>
      <p:sp>
        <p:nvSpPr>
          <p:cNvPr id="143"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44"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E36C4B5-8914-4923-9523-DA0212DB07A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85"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3DF24B6-C455-4AFF-A751-44FE9DBE704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86"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187" name="Picture 19" descr="Logo_TUC_de_RGB"/>
          <p:cNvPicPr/>
          <p:nvPr/>
        </p:nvPicPr>
        <p:blipFill>
          <a:blip r:embed="rId2"/>
          <a:stretch/>
        </p:blipFill>
        <p:spPr>
          <a:xfrm>
            <a:off x="0" y="0"/>
            <a:ext cx="3049560" cy="559440"/>
          </a:xfrm>
          <a:prstGeom prst="rect">
            <a:avLst/>
          </a:prstGeom>
          <a:ln w="0">
            <a:noFill/>
          </a:ln>
        </p:spPr>
      </p:pic>
      <p:pic>
        <p:nvPicPr>
          <p:cNvPr id="188" name="Grafik 2" descr=""/>
          <p:cNvPicPr/>
          <p:nvPr/>
        </p:nvPicPr>
        <p:blipFill>
          <a:blip r:embed="rId3"/>
          <a:stretch/>
        </p:blipFill>
        <p:spPr>
          <a:xfrm>
            <a:off x="7430400" y="134640"/>
            <a:ext cx="3695400" cy="511560"/>
          </a:xfrm>
          <a:prstGeom prst="rect">
            <a:avLst/>
          </a:prstGeom>
          <a:ln w="0">
            <a:noFill/>
          </a:ln>
        </p:spPr>
      </p:pic>
      <p:sp>
        <p:nvSpPr>
          <p:cNvPr id="189"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90"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75ACF77-76BD-4ECF-80D9-87364ECE223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91"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5.xml"/><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hyperlink" Target="https://www.flickr.com/photos/96649248@N00/43867280734" TargetMode="External"/><Relationship Id="rId4" Type="http://schemas.openxmlformats.org/officeDocument/2006/relationships/hyperlink" Target="https://www.creativecommons.org/licenses/by-nc-nd/2.0/" TargetMode="External"/><Relationship Id="rId5" Type="http://schemas.openxmlformats.org/officeDocument/2006/relationships/hyperlink" Target="https://flic.kr/p/aKXw2F" TargetMode="External"/><Relationship Id="rId6" Type="http://schemas.openxmlformats.org/officeDocument/2006/relationships/hyperlink" Target="https://creativecommons.org/licenses/by-sa/2.0/" TargetMode="External"/><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climateactiontracker.org/documents/999/CAT_2021-11_PublicData_EmissionsPathways.xlsx" TargetMode="External"/><Relationship Id="rId2" Type="http://schemas.openxmlformats.org/officeDocument/2006/relationships/image" Target="../media/image11.wmf"/><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hyperlink" Target="https://climateactiontracker.org/documents/999/CAT_2021-11_PublicData_EmissionsPathways.xlsx"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hyperlink" Target="https://insightmaker.com/insight/1954/The-World3-Model-Classic-World-Simulation" TargetMode="External"/><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readme"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www.footprintcalculator.org/" TargetMode="External"/><Relationship Id="rId2" Type="http://schemas.openxmlformats.org/officeDocument/2006/relationships/hyperlink" Target="https://www.footprintcalculator.org/"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tu-clausthal.de/en/university/about-us" TargetMode="Externa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9.jpeg"/><Relationship Id="rId3" Type="http://schemas.openxmlformats.org/officeDocument/2006/relationships/image" Target="../media/image20.png"/><Relationship Id="rId4"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527400" y="1412640"/>
            <a:ext cx="10359000" cy="11455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237" name="CustomShape 2"/>
          <p:cNvSpPr/>
          <p:nvPr/>
        </p:nvSpPr>
        <p:spPr>
          <a:xfrm>
            <a:off x="527400" y="2852640"/>
            <a:ext cx="10359000" cy="2366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1972 / 2004 </a:t>
            </a:r>
            <a:endParaRPr b="0" lang="en-GB" sz="2400" spc="-1" strike="noStrike">
              <a:solidFill>
                <a:srgbClr val="000000"/>
              </a:solidFill>
              <a:latin typeface="Arial"/>
            </a:endParaRPr>
          </a:p>
        </p:txBody>
      </p:sp>
      <p:sp>
        <p:nvSpPr>
          <p:cNvPr id="262" name="CustomShape 2"/>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263" name="Grafik 4" descr=""/>
          <p:cNvPicPr/>
          <p:nvPr/>
        </p:nvPicPr>
        <p:blipFill>
          <a:blip r:embed="rId1"/>
          <a:stretch/>
        </p:blipFill>
        <p:spPr>
          <a:xfrm>
            <a:off x="1128960" y="1847520"/>
            <a:ext cx="4956840" cy="3564360"/>
          </a:xfrm>
          <a:prstGeom prst="rect">
            <a:avLst/>
          </a:prstGeom>
          <a:ln w="0">
            <a:noFill/>
          </a:ln>
        </p:spPr>
      </p:pic>
      <p:pic>
        <p:nvPicPr>
          <p:cNvPr id="264" name="Grafik 4" descr=""/>
          <p:cNvPicPr/>
          <p:nvPr/>
        </p:nvPicPr>
        <p:blipFill>
          <a:blip r:embed="rId2"/>
          <a:stretch/>
        </p:blipFill>
        <p:spPr>
          <a:xfrm>
            <a:off x="6732360" y="1434960"/>
            <a:ext cx="3465360" cy="44028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Resource Consumption </a:t>
            </a:r>
            <a:endParaRPr b="0" lang="en-GB" sz="2400" spc="-1" strike="noStrike">
              <a:solidFill>
                <a:srgbClr val="000000"/>
              </a:solidFill>
              <a:latin typeface="Arial"/>
            </a:endParaRPr>
          </a:p>
        </p:txBody>
      </p:sp>
      <p:sp>
        <p:nvSpPr>
          <p:cNvPr id="266" name="CustomShape 2"/>
          <p:cNvSpPr/>
          <p:nvPr/>
        </p:nvSpPr>
        <p:spPr>
          <a:xfrm>
            <a:off x="263520" y="6411600"/>
            <a:ext cx="64706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GB" sz="900" spc="-1" strike="noStrike">
              <a:solidFill>
                <a:srgbClr val="000000"/>
              </a:solidFill>
              <a:latin typeface="Arial"/>
            </a:endParaRPr>
          </a:p>
        </p:txBody>
      </p:sp>
      <p:graphicFrame>
        <p:nvGraphicFramePr>
          <p:cNvPr id="267" name=""/>
          <p:cNvGraphicFramePr/>
          <p:nvPr/>
        </p:nvGraphicFramePr>
        <p:xfrm>
          <a:off x="764280" y="1828800"/>
          <a:ext cx="10218240" cy="4397400"/>
        </p:xfrm>
        <a:graphic>
          <a:graphicData uri="http://schemas.openxmlformats.org/drawingml/2006/chart">
            <c:chart xmlns:c="http://schemas.openxmlformats.org/drawingml/2006/chart" xmlns:r="http://schemas.openxmlformats.org/officeDocument/2006/relationships" r:id="rId2"/>
          </a:graphicData>
        </a:graphic>
      </p:graphicFrame>
      <p:sp>
        <p:nvSpPr>
          <p:cNvPr id="268" name="CustomShape 3"/>
          <p:cNvSpPr/>
          <p:nvPr/>
        </p:nvSpPr>
        <p:spPr>
          <a:xfrm>
            <a:off x="421200" y="187848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December</a:t>
            </a:r>
            <a:endParaRPr b="0" lang="en-GB" sz="600" spc="-1" strike="noStrike">
              <a:solidFill>
                <a:srgbClr val="000000"/>
              </a:solidFill>
              <a:latin typeface="Arial"/>
            </a:endParaRPr>
          </a:p>
        </p:txBody>
      </p:sp>
      <p:sp>
        <p:nvSpPr>
          <p:cNvPr id="269" name="CustomShape 4"/>
          <p:cNvSpPr/>
          <p:nvPr/>
        </p:nvSpPr>
        <p:spPr>
          <a:xfrm>
            <a:off x="421560" y="213084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November</a:t>
            </a:r>
            <a:endParaRPr b="0" lang="en-GB" sz="600" spc="-1" strike="noStrike">
              <a:solidFill>
                <a:srgbClr val="000000"/>
              </a:solidFill>
              <a:latin typeface="Arial"/>
            </a:endParaRPr>
          </a:p>
        </p:txBody>
      </p:sp>
      <p:sp>
        <p:nvSpPr>
          <p:cNvPr id="270" name="CustomShape 5"/>
          <p:cNvSpPr/>
          <p:nvPr/>
        </p:nvSpPr>
        <p:spPr>
          <a:xfrm>
            <a:off x="421920" y="501120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January</a:t>
            </a:r>
            <a:endParaRPr b="0" lang="en-GB" sz="600" spc="-1" strike="noStrike">
              <a:solidFill>
                <a:srgbClr val="000000"/>
              </a:solidFill>
              <a:latin typeface="Arial"/>
            </a:endParaRPr>
          </a:p>
        </p:txBody>
      </p:sp>
      <p:sp>
        <p:nvSpPr>
          <p:cNvPr id="271" name="CustomShape 6"/>
          <p:cNvSpPr/>
          <p:nvPr/>
        </p:nvSpPr>
        <p:spPr>
          <a:xfrm>
            <a:off x="422280" y="472356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February</a:t>
            </a:r>
            <a:endParaRPr b="0" lang="en-GB" sz="600" spc="-1" strike="noStrike">
              <a:solidFill>
                <a:srgbClr val="000000"/>
              </a:solidFill>
              <a:latin typeface="Arial"/>
            </a:endParaRPr>
          </a:p>
        </p:txBody>
      </p:sp>
      <p:sp>
        <p:nvSpPr>
          <p:cNvPr id="272" name="CustomShape 7"/>
          <p:cNvSpPr/>
          <p:nvPr/>
        </p:nvSpPr>
        <p:spPr>
          <a:xfrm>
            <a:off x="422640" y="443592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March</a:t>
            </a:r>
            <a:endParaRPr b="0" lang="en-GB" sz="600" spc="-1" strike="noStrike">
              <a:solidFill>
                <a:srgbClr val="000000"/>
              </a:solidFill>
              <a:latin typeface="Arial"/>
            </a:endParaRPr>
          </a:p>
        </p:txBody>
      </p:sp>
      <p:sp>
        <p:nvSpPr>
          <p:cNvPr id="273" name="CustomShape 8"/>
          <p:cNvSpPr/>
          <p:nvPr/>
        </p:nvSpPr>
        <p:spPr>
          <a:xfrm>
            <a:off x="421200" y="412848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April</a:t>
            </a:r>
            <a:endParaRPr b="0" lang="en-GB" sz="600" spc="-1" strike="noStrike">
              <a:solidFill>
                <a:srgbClr val="000000"/>
              </a:solidFill>
              <a:latin typeface="Arial"/>
            </a:endParaRPr>
          </a:p>
        </p:txBody>
      </p:sp>
      <p:sp>
        <p:nvSpPr>
          <p:cNvPr id="274" name="CustomShape 9"/>
          <p:cNvSpPr/>
          <p:nvPr/>
        </p:nvSpPr>
        <p:spPr>
          <a:xfrm>
            <a:off x="421200" y="385020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May</a:t>
            </a:r>
            <a:endParaRPr b="0" lang="en-GB" sz="600" spc="-1" strike="noStrike">
              <a:solidFill>
                <a:srgbClr val="000000"/>
              </a:solidFill>
              <a:latin typeface="Arial"/>
            </a:endParaRPr>
          </a:p>
        </p:txBody>
      </p:sp>
      <p:sp>
        <p:nvSpPr>
          <p:cNvPr id="275" name="CustomShape 10"/>
          <p:cNvSpPr/>
          <p:nvPr/>
        </p:nvSpPr>
        <p:spPr>
          <a:xfrm>
            <a:off x="421200" y="355068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June</a:t>
            </a:r>
            <a:endParaRPr b="0" lang="en-GB" sz="600" spc="-1" strike="noStrike">
              <a:solidFill>
                <a:srgbClr val="000000"/>
              </a:solidFill>
              <a:latin typeface="Arial"/>
            </a:endParaRPr>
          </a:p>
        </p:txBody>
      </p:sp>
      <p:sp>
        <p:nvSpPr>
          <p:cNvPr id="276" name="CustomShape 11"/>
          <p:cNvSpPr/>
          <p:nvPr/>
        </p:nvSpPr>
        <p:spPr>
          <a:xfrm>
            <a:off x="424080" y="324936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July</a:t>
            </a:r>
            <a:endParaRPr b="0" lang="en-GB" sz="600" spc="-1" strike="noStrike">
              <a:solidFill>
                <a:srgbClr val="000000"/>
              </a:solidFill>
              <a:latin typeface="Arial"/>
            </a:endParaRPr>
          </a:p>
        </p:txBody>
      </p:sp>
      <p:sp>
        <p:nvSpPr>
          <p:cNvPr id="277" name="CustomShape 12"/>
          <p:cNvSpPr/>
          <p:nvPr/>
        </p:nvSpPr>
        <p:spPr>
          <a:xfrm>
            <a:off x="424440" y="296172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August</a:t>
            </a:r>
            <a:endParaRPr b="0" lang="en-GB" sz="600" spc="-1" strike="noStrike">
              <a:solidFill>
                <a:srgbClr val="000000"/>
              </a:solidFill>
              <a:latin typeface="Arial"/>
            </a:endParaRPr>
          </a:p>
        </p:txBody>
      </p:sp>
      <p:sp>
        <p:nvSpPr>
          <p:cNvPr id="278" name="CustomShape 13"/>
          <p:cNvSpPr/>
          <p:nvPr/>
        </p:nvSpPr>
        <p:spPr>
          <a:xfrm>
            <a:off x="424800" y="267408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September</a:t>
            </a:r>
            <a:endParaRPr b="0" lang="en-GB" sz="600" spc="-1" strike="noStrike">
              <a:solidFill>
                <a:srgbClr val="000000"/>
              </a:solidFill>
              <a:latin typeface="Arial"/>
            </a:endParaRPr>
          </a:p>
        </p:txBody>
      </p:sp>
      <p:sp>
        <p:nvSpPr>
          <p:cNvPr id="279" name="CustomShape 14"/>
          <p:cNvSpPr/>
          <p:nvPr/>
        </p:nvSpPr>
        <p:spPr>
          <a:xfrm>
            <a:off x="425160" y="2386440"/>
            <a:ext cx="679320" cy="17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October</a:t>
            </a:r>
            <a:endParaRPr b="0" lang="en-GB" sz="600" spc="-1" strike="noStrike">
              <a:solidFill>
                <a:srgbClr val="000000"/>
              </a:solidFill>
              <a:latin typeface="Arial"/>
            </a:endParaRPr>
          </a:p>
        </p:txBody>
      </p:sp>
      <p:pic>
        <p:nvPicPr>
          <p:cNvPr id="280" name="" descr=""/>
          <p:cNvPicPr/>
          <p:nvPr/>
        </p:nvPicPr>
        <p:blipFill>
          <a:blip r:embed="rId3"/>
          <a:stretch/>
        </p:blipFill>
        <p:spPr>
          <a:xfrm>
            <a:off x="9829800" y="1229040"/>
            <a:ext cx="812160" cy="494280"/>
          </a:xfrm>
          <a:prstGeom prst="rect">
            <a:avLst/>
          </a:prstGeom>
          <a:ln w="0">
            <a:noFill/>
          </a:ln>
        </p:spPr>
      </p:pic>
      <p:pic>
        <p:nvPicPr>
          <p:cNvPr id="281" name="" descr=""/>
          <p:cNvPicPr/>
          <p:nvPr/>
        </p:nvPicPr>
        <p:blipFill>
          <a:blip r:embed="rId4"/>
          <a:srcRect l="0" t="0" r="44154" b="0"/>
          <a:stretch/>
        </p:blipFill>
        <p:spPr>
          <a:xfrm>
            <a:off x="1143000" y="1229040"/>
            <a:ext cx="450360" cy="494280"/>
          </a:xfrm>
          <a:prstGeom prst="rect">
            <a:avLst/>
          </a:prstGeom>
          <a:ln w="0">
            <a:noFill/>
          </a:ln>
        </p:spPr>
      </p:pic>
      <p:sp>
        <p:nvSpPr>
          <p:cNvPr id="282" name="CustomShape 15"/>
          <p:cNvSpPr/>
          <p:nvPr/>
        </p:nvSpPr>
        <p:spPr>
          <a:xfrm>
            <a:off x="1071000" y="1648800"/>
            <a:ext cx="752760" cy="21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DejaVu Sans"/>
                <a:ea typeface="DejaVu Sans"/>
              </a:rPr>
              <a:t>1 Earth</a:t>
            </a:r>
            <a:endParaRPr b="0" lang="en-GB" sz="900" spc="-1" strike="noStrike">
              <a:solidFill>
                <a:srgbClr val="000000"/>
              </a:solidFill>
              <a:latin typeface="Arial"/>
            </a:endParaRPr>
          </a:p>
        </p:txBody>
      </p:sp>
      <p:sp>
        <p:nvSpPr>
          <p:cNvPr id="283" name="CustomShape 16"/>
          <p:cNvSpPr/>
          <p:nvPr/>
        </p:nvSpPr>
        <p:spPr>
          <a:xfrm>
            <a:off x="9963000" y="1648800"/>
            <a:ext cx="77472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DejaVu Sans"/>
                <a:ea typeface="DejaVu Sans"/>
              </a:rPr>
              <a:t>1.7 Earths</a:t>
            </a:r>
            <a:endParaRPr b="0" lang="en-GB" sz="900" spc="-1" strike="noStrike">
              <a:solidFill>
                <a:srgbClr val="000000"/>
              </a:solidFill>
              <a:latin typeface="Arial"/>
            </a:endParaRPr>
          </a:p>
        </p:txBody>
      </p:sp>
      <p:sp>
        <p:nvSpPr>
          <p:cNvPr id="284" name="CustomShape 17"/>
          <p:cNvSpPr/>
          <p:nvPr/>
        </p:nvSpPr>
        <p:spPr>
          <a:xfrm>
            <a:off x="335520" y="1340640"/>
            <a:ext cx="1074312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600" spc="-1" strike="noStrike">
                <a:solidFill>
                  <a:srgbClr val="000000"/>
                </a:solidFill>
                <a:latin typeface="DejaVu Sans"/>
                <a:ea typeface="DejaVu Sans"/>
              </a:rPr>
              <a:t>Earth Overshoot Day </a:t>
            </a:r>
            <a:endParaRPr b="0" lang="en-GB" sz="1600" spc="-1" strike="noStrike">
              <a:solidFill>
                <a:srgbClr val="000000"/>
              </a:solidFill>
              <a:latin typeface="Arial"/>
            </a:endParaRPr>
          </a:p>
          <a:p>
            <a:pPr algn="ctr">
              <a:lnSpc>
                <a:spcPct val="100000"/>
              </a:lnSpc>
            </a:pPr>
            <a:r>
              <a:rPr b="0" lang="en-US" sz="1600" spc="-1" strike="noStrike">
                <a:solidFill>
                  <a:srgbClr val="000000"/>
                </a:solidFill>
                <a:latin typeface="DejaVu Sans"/>
                <a:ea typeface="DejaVu Sans"/>
              </a:rPr>
              <a:t>1970-2021</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Environmental Pollution </a:t>
            </a:r>
            <a:endParaRPr b="0" lang="en-GB" sz="2400" spc="-1" strike="noStrike">
              <a:solidFill>
                <a:srgbClr val="000000"/>
              </a:solidFill>
              <a:latin typeface="Arial"/>
            </a:endParaRPr>
          </a:p>
        </p:txBody>
      </p:sp>
      <p:pic>
        <p:nvPicPr>
          <p:cNvPr id="286" name="" descr=""/>
          <p:cNvPicPr/>
          <p:nvPr/>
        </p:nvPicPr>
        <p:blipFill>
          <a:blip r:embed="rId1"/>
          <a:stretch/>
        </p:blipFill>
        <p:spPr>
          <a:xfrm>
            <a:off x="6035040" y="2661120"/>
            <a:ext cx="4947840" cy="3274560"/>
          </a:xfrm>
          <a:prstGeom prst="rect">
            <a:avLst/>
          </a:prstGeom>
          <a:ln w="0">
            <a:noFill/>
          </a:ln>
        </p:spPr>
      </p:pic>
      <p:pic>
        <p:nvPicPr>
          <p:cNvPr id="287" name="" descr=""/>
          <p:cNvPicPr/>
          <p:nvPr/>
        </p:nvPicPr>
        <p:blipFill>
          <a:blip r:embed="rId2"/>
          <a:stretch/>
        </p:blipFill>
        <p:spPr>
          <a:xfrm>
            <a:off x="549000" y="1371600"/>
            <a:ext cx="5112360" cy="3832560"/>
          </a:xfrm>
          <a:prstGeom prst="rect">
            <a:avLst/>
          </a:prstGeom>
          <a:ln w="0">
            <a:noFill/>
          </a:ln>
        </p:spPr>
      </p:pic>
      <p:sp>
        <p:nvSpPr>
          <p:cNvPr id="288" name="CustomShape 2"/>
          <p:cNvSpPr/>
          <p:nvPr/>
        </p:nvSpPr>
        <p:spPr>
          <a:xfrm>
            <a:off x="263520" y="6267600"/>
            <a:ext cx="1093356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1. "Landfill at Upernavik" by ulalume – </a:t>
            </a:r>
            <a:r>
              <a:rPr b="0" lang="de-DE" sz="900" spc="-1" strike="noStrike" u="sng">
                <a:solidFill>
                  <a:srgbClr val="0000ff"/>
                </a:solidFill>
                <a:uFillTx/>
                <a:latin typeface="Roboto"/>
                <a:ea typeface="Roboto"/>
                <a:hlinkClick r:id="rId3"/>
              </a:rPr>
              <a:t>https://www.flickr.com/photos/96649248@N00/43867280734</a:t>
            </a:r>
            <a:r>
              <a:rPr b="0" lang="de-DE" sz="900" spc="-1" strike="noStrike">
                <a:solidFill>
                  <a:srgbClr val="a6a6a6"/>
                </a:solidFill>
                <a:latin typeface="Roboto"/>
                <a:ea typeface="Roboto"/>
              </a:rPr>
              <a:t> – CC BY-NC-ND 2.0 (</a:t>
            </a:r>
            <a:r>
              <a:rPr b="0" lang="de-DE" sz="900" spc="-1" strike="noStrike" u="sng">
                <a:solidFill>
                  <a:srgbClr val="0000ff"/>
                </a:solidFill>
                <a:uFillTx/>
                <a:latin typeface="Roboto"/>
                <a:ea typeface="Roboto"/>
                <a:hlinkClick r:id="rId4"/>
              </a:rPr>
              <a:t>https://www.creativecommons.org/licenses/by-nc-nd/2.0/</a:t>
            </a:r>
            <a:r>
              <a:rPr b="0" lang="de-DE"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2. Christian Hüpfer – </a:t>
            </a:r>
            <a:r>
              <a:rPr b="0" lang="de-DE" sz="900" spc="-1" strike="noStrike" u="sng">
                <a:solidFill>
                  <a:srgbClr val="0000ff"/>
                </a:solidFill>
                <a:uFillTx/>
                <a:latin typeface="Roboto"/>
                <a:ea typeface="Roboto"/>
                <a:hlinkClick r:id="rId5"/>
              </a:rPr>
              <a:t>https://flic.kr/p/aKXw2F</a:t>
            </a:r>
            <a:r>
              <a:rPr b="0" lang="de-DE" sz="900" spc="-1" strike="noStrike">
                <a:solidFill>
                  <a:srgbClr val="a6a6a6"/>
                </a:solidFill>
                <a:latin typeface="Roboto"/>
                <a:ea typeface="Roboto"/>
              </a:rPr>
              <a:t> – CC BY-SA 2.0 (</a:t>
            </a:r>
            <a:r>
              <a:rPr b="0" lang="de-DE" sz="900" spc="-1" strike="noStrike" u="sng">
                <a:solidFill>
                  <a:srgbClr val="0000ff"/>
                </a:solidFill>
                <a:uFillTx/>
                <a:latin typeface="Roboto"/>
                <a:ea typeface="Roboto"/>
                <a:hlinkClick r:id="rId6"/>
              </a:rPr>
              <a:t>https://creativecommons.org/licenses/by-sa/2.0/</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290" name="CustomShape 2"/>
          <p:cNvSpPr/>
          <p:nvPr/>
        </p:nvSpPr>
        <p:spPr>
          <a:xfrm>
            <a:off x="335520" y="1268280"/>
            <a:ext cx="5877360" cy="43045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GB" sz="1800" spc="-1" strike="noStrike">
              <a:solidFill>
                <a:srgbClr val="000000"/>
              </a:solidFill>
              <a:latin typeface="Arial"/>
            </a:endParaRPr>
          </a:p>
        </p:txBody>
      </p:sp>
      <p:sp>
        <p:nvSpPr>
          <p:cNvPr id="291" name="CustomShape 3"/>
          <p:cNvSpPr/>
          <p:nvPr/>
        </p:nvSpPr>
        <p:spPr>
          <a:xfrm>
            <a:off x="4206240" y="721800"/>
            <a:ext cx="1089720" cy="338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92" name="CustomShape 4"/>
          <p:cNvSpPr/>
          <p:nvPr/>
        </p:nvSpPr>
        <p:spPr>
          <a:xfrm>
            <a:off x="263520" y="6265440"/>
            <a:ext cx="777780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93" name="" descr=""/>
          <p:cNvPicPr/>
          <p:nvPr/>
        </p:nvPicPr>
        <p:blipFill>
          <a:blip r:embed="rId3"/>
          <a:stretch/>
        </p:blipFill>
        <p:spPr>
          <a:xfrm>
            <a:off x="6949440" y="914400"/>
            <a:ext cx="3944880" cy="2839680"/>
          </a:xfrm>
          <a:prstGeom prst="rect">
            <a:avLst/>
          </a:prstGeom>
          <a:ln w="0">
            <a:noFill/>
          </a:ln>
        </p:spPr>
      </p:pic>
      <p:pic>
        <p:nvPicPr>
          <p:cNvPr id="294" name="" descr=""/>
          <p:cNvPicPr/>
          <p:nvPr/>
        </p:nvPicPr>
        <p:blipFill>
          <a:blip r:embed="rId4"/>
          <a:stretch/>
        </p:blipFill>
        <p:spPr>
          <a:xfrm>
            <a:off x="6949440" y="3931920"/>
            <a:ext cx="3972600" cy="2646720"/>
          </a:xfrm>
          <a:prstGeom prst="rect">
            <a:avLst/>
          </a:prstGeom>
          <a:ln w="0">
            <a:noFill/>
          </a:ln>
        </p:spPr>
      </p:pic>
      <p:sp>
        <p:nvSpPr>
          <p:cNvPr id="295" name="CustomShape 5"/>
          <p:cNvSpPr/>
          <p:nvPr/>
        </p:nvSpPr>
        <p:spPr>
          <a:xfrm>
            <a:off x="432720" y="1148040"/>
            <a:ext cx="10352160" cy="4928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297" name="CustomShape 2"/>
          <p:cNvSpPr/>
          <p:nvPr/>
        </p:nvSpPr>
        <p:spPr>
          <a:xfrm>
            <a:off x="335520" y="1268280"/>
            <a:ext cx="5877360" cy="43045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GB" sz="1800" spc="-1" strike="noStrike">
              <a:solidFill>
                <a:srgbClr val="000000"/>
              </a:solidFill>
              <a:latin typeface="Arial"/>
            </a:endParaRPr>
          </a:p>
        </p:txBody>
      </p:sp>
      <p:sp>
        <p:nvSpPr>
          <p:cNvPr id="298" name="CustomShape 3"/>
          <p:cNvSpPr/>
          <p:nvPr/>
        </p:nvSpPr>
        <p:spPr>
          <a:xfrm>
            <a:off x="4206240" y="721800"/>
            <a:ext cx="1089720" cy="338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299" name="" descr=""/>
          <p:cNvPicPr/>
          <p:nvPr/>
        </p:nvPicPr>
        <p:blipFill>
          <a:blip r:embed="rId1"/>
          <a:stretch/>
        </p:blipFill>
        <p:spPr>
          <a:xfrm>
            <a:off x="6949440" y="914400"/>
            <a:ext cx="3944880" cy="2839680"/>
          </a:xfrm>
          <a:prstGeom prst="rect">
            <a:avLst/>
          </a:prstGeom>
          <a:ln w="0">
            <a:noFill/>
          </a:ln>
        </p:spPr>
      </p:pic>
      <p:pic>
        <p:nvPicPr>
          <p:cNvPr id="300" name="" descr=""/>
          <p:cNvPicPr/>
          <p:nvPr/>
        </p:nvPicPr>
        <p:blipFill>
          <a:blip r:embed="rId2"/>
          <a:stretch/>
        </p:blipFill>
        <p:spPr>
          <a:xfrm>
            <a:off x="6949440" y="3931920"/>
            <a:ext cx="3972600" cy="2646720"/>
          </a:xfrm>
          <a:prstGeom prst="rect">
            <a:avLst/>
          </a:prstGeom>
          <a:ln w="0">
            <a:noFill/>
          </a:ln>
        </p:spPr>
      </p:pic>
      <p:sp>
        <p:nvSpPr>
          <p:cNvPr id="301" name="CustomShape 4"/>
          <p:cNvSpPr/>
          <p:nvPr/>
        </p:nvSpPr>
        <p:spPr>
          <a:xfrm>
            <a:off x="263520" y="6265440"/>
            <a:ext cx="777780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02" name="CustomShape 5"/>
          <p:cNvSpPr/>
          <p:nvPr/>
        </p:nvSpPr>
        <p:spPr>
          <a:xfrm>
            <a:off x="432720" y="1148040"/>
            <a:ext cx="10352160" cy="4928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Climate Change</a:t>
            </a:r>
            <a:endParaRPr b="0" lang="en-GB" sz="2400" spc="-1" strike="noStrike">
              <a:solidFill>
                <a:srgbClr val="000000"/>
              </a:solidFill>
              <a:latin typeface="Arial"/>
            </a:endParaRPr>
          </a:p>
        </p:txBody>
      </p:sp>
      <p:sp>
        <p:nvSpPr>
          <p:cNvPr id="304" name="CustomShape 2"/>
          <p:cNvSpPr/>
          <p:nvPr/>
        </p:nvSpPr>
        <p:spPr>
          <a:xfrm>
            <a:off x="263520" y="6411600"/>
            <a:ext cx="7960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1"/>
              </a:rPr>
              <a:t>https://climateactiontracker.org/documents/999/CAT_2021-11_PublicData_EmissionsPathways.xlsx</a:t>
            </a:r>
            <a:endParaRPr b="0" lang="en-GB" sz="900" spc="-1" strike="noStrike">
              <a:solidFill>
                <a:srgbClr val="000000"/>
              </a:solidFill>
              <a:latin typeface="Arial"/>
            </a:endParaRPr>
          </a:p>
        </p:txBody>
      </p:sp>
      <p:pic>
        <p:nvPicPr>
          <p:cNvPr id="305" name="" descr=""/>
          <p:cNvPicPr/>
          <p:nvPr/>
        </p:nvPicPr>
        <p:blipFill>
          <a:blip r:embed="rId2"/>
          <a:stretch/>
        </p:blipFill>
        <p:spPr>
          <a:xfrm>
            <a:off x="2023200" y="2032200"/>
            <a:ext cx="6201000" cy="4204800"/>
          </a:xfrm>
          <a:prstGeom prst="rect">
            <a:avLst/>
          </a:prstGeom>
          <a:ln w="0">
            <a:noFill/>
          </a:ln>
        </p:spPr>
      </p:pic>
      <p:sp>
        <p:nvSpPr>
          <p:cNvPr id="306" name="CustomShape 3"/>
          <p:cNvSpPr/>
          <p:nvPr/>
        </p:nvSpPr>
        <p:spPr>
          <a:xfrm>
            <a:off x="335520" y="112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GB" sz="2400" spc="-1" strike="noStrike">
              <a:solidFill>
                <a:srgbClr val="000000"/>
              </a:solidFill>
              <a:latin typeface="Arial"/>
            </a:endParaRPr>
          </a:p>
        </p:txBody>
      </p:sp>
      <p:sp>
        <p:nvSpPr>
          <p:cNvPr id="307" name="CustomShape 4"/>
          <p:cNvSpPr/>
          <p:nvPr/>
        </p:nvSpPr>
        <p:spPr>
          <a:xfrm>
            <a:off x="-60480" y="1808640"/>
            <a:ext cx="1074312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GB" sz="1300" spc="-1" strike="noStrike">
              <a:solidFill>
                <a:srgbClr val="000000"/>
              </a:solidFill>
              <a:latin typeface="Arial"/>
            </a:endParaRPr>
          </a:p>
        </p:txBody>
      </p:sp>
      <p:sp>
        <p:nvSpPr>
          <p:cNvPr id="308" name="CustomShape 5"/>
          <p:cNvSpPr/>
          <p:nvPr/>
        </p:nvSpPr>
        <p:spPr>
          <a:xfrm>
            <a:off x="335520" y="112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GB" sz="2400" spc="-1" strike="noStrike">
              <a:solidFill>
                <a:srgbClr val="000000"/>
              </a:solidFill>
              <a:latin typeface="Arial"/>
            </a:endParaRPr>
          </a:p>
        </p:txBody>
      </p:sp>
      <p:sp>
        <p:nvSpPr>
          <p:cNvPr id="309" name="CustomShape 6"/>
          <p:cNvSpPr/>
          <p:nvPr/>
        </p:nvSpPr>
        <p:spPr>
          <a:xfrm rot="16186200">
            <a:off x="-91080" y="3773520"/>
            <a:ext cx="364428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GB" sz="1300" spc="-1" strike="noStrike">
              <a:solidFill>
                <a:srgbClr val="000000"/>
              </a:solidFill>
              <a:latin typeface="Arial"/>
            </a:endParaRPr>
          </a:p>
        </p:txBody>
      </p:sp>
      <p:sp>
        <p:nvSpPr>
          <p:cNvPr id="310" name="CustomShape 7"/>
          <p:cNvSpPr/>
          <p:nvPr/>
        </p:nvSpPr>
        <p:spPr>
          <a:xfrm>
            <a:off x="8291520" y="367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4586"/>
                </a:solidFill>
                <a:latin typeface="DejaVu Sans"/>
                <a:ea typeface="DejaVu Sans"/>
              </a:rPr>
              <a:t>Policies &amp; Action (High) +2.9°C</a:t>
            </a:r>
            <a:endParaRPr b="0" lang="en-GB" sz="1300" spc="-1" strike="noStrike">
              <a:solidFill>
                <a:srgbClr val="000000"/>
              </a:solidFill>
              <a:latin typeface="Arial"/>
            </a:endParaRPr>
          </a:p>
        </p:txBody>
      </p:sp>
      <p:sp>
        <p:nvSpPr>
          <p:cNvPr id="311" name="CustomShape 8"/>
          <p:cNvSpPr/>
          <p:nvPr/>
        </p:nvSpPr>
        <p:spPr>
          <a:xfrm>
            <a:off x="8291520" y="403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a0fc"/>
                </a:solidFill>
                <a:latin typeface="DejaVu Sans"/>
                <a:ea typeface="DejaVu Sans"/>
              </a:rPr>
              <a:t>Policies &amp; Action (Low) +2.5°C</a:t>
            </a:r>
            <a:endParaRPr b="0" lang="en-GB" sz="1300" spc="-1" strike="noStrike">
              <a:solidFill>
                <a:srgbClr val="000000"/>
              </a:solidFill>
              <a:latin typeface="Arial"/>
            </a:endParaRPr>
          </a:p>
        </p:txBody>
      </p:sp>
      <p:sp>
        <p:nvSpPr>
          <p:cNvPr id="312" name="CustomShape 9"/>
          <p:cNvSpPr/>
          <p:nvPr/>
        </p:nvSpPr>
        <p:spPr>
          <a:xfrm>
            <a:off x="8291520" y="439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ffd320"/>
                </a:solidFill>
                <a:latin typeface="DejaVu Sans"/>
                <a:ea typeface="DejaVu Sans"/>
              </a:rPr>
              <a:t>2030 targets only +2.4°C</a:t>
            </a:r>
            <a:endParaRPr b="0" lang="en-GB" sz="1300" spc="-1" strike="noStrike">
              <a:solidFill>
                <a:srgbClr val="000000"/>
              </a:solidFill>
              <a:latin typeface="Arial"/>
            </a:endParaRPr>
          </a:p>
        </p:txBody>
      </p:sp>
      <p:sp>
        <p:nvSpPr>
          <p:cNvPr id="313" name="CustomShape 10"/>
          <p:cNvSpPr/>
          <p:nvPr/>
        </p:nvSpPr>
        <p:spPr>
          <a:xfrm>
            <a:off x="8291520" y="475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579d1c"/>
                </a:solidFill>
                <a:latin typeface="DejaVu Sans"/>
                <a:ea typeface="DejaVu Sans"/>
              </a:rPr>
              <a:t>Pledges &amp; targets +2.1°C</a:t>
            </a:r>
            <a:endParaRPr b="0" lang="en-GB" sz="1300" spc="-1" strike="noStrike">
              <a:solidFill>
                <a:srgbClr val="000000"/>
              </a:solidFill>
              <a:latin typeface="Arial"/>
            </a:endParaRPr>
          </a:p>
        </p:txBody>
      </p:sp>
      <p:sp>
        <p:nvSpPr>
          <p:cNvPr id="314" name="CustomShape 11"/>
          <p:cNvSpPr/>
          <p:nvPr/>
        </p:nvSpPr>
        <p:spPr>
          <a:xfrm>
            <a:off x="8291520" y="511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83caff"/>
                </a:solidFill>
                <a:latin typeface="DejaVu Sans"/>
                <a:ea typeface="DejaVu Sans"/>
              </a:rPr>
              <a:t>Optimistic scenario +1.8°C</a:t>
            </a:r>
            <a:endParaRPr b="0" lang="en-GB" sz="1300" spc="-1" strike="noStrike">
              <a:solidFill>
                <a:srgbClr val="000000"/>
              </a:solidFill>
              <a:latin typeface="Arial"/>
            </a:endParaRPr>
          </a:p>
        </p:txBody>
      </p:sp>
      <p:sp>
        <p:nvSpPr>
          <p:cNvPr id="315" name="CustomShape 12"/>
          <p:cNvSpPr/>
          <p:nvPr/>
        </p:nvSpPr>
        <p:spPr>
          <a:xfrm>
            <a:off x="8291520" y="547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aecf00"/>
                </a:solidFill>
                <a:latin typeface="DejaVu Sans"/>
                <a:ea typeface="DejaVu Sans"/>
              </a:rPr>
              <a:t>1.5° consistant +1.3°C</a:t>
            </a:r>
            <a:endParaRPr b="0" lang="en-GB" sz="1300" spc="-1" strike="noStrike">
              <a:solidFill>
                <a:srgbClr val="000000"/>
              </a:solidFill>
              <a:latin typeface="Arial"/>
            </a:endParaRPr>
          </a:p>
        </p:txBody>
      </p:sp>
      <p:sp>
        <p:nvSpPr>
          <p:cNvPr id="316" name="CustomShape 13"/>
          <p:cNvSpPr/>
          <p:nvPr/>
        </p:nvSpPr>
        <p:spPr>
          <a:xfrm>
            <a:off x="2397600" y="6128640"/>
            <a:ext cx="90900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1990</a:t>
            </a:r>
            <a:endParaRPr b="0" lang="en-GB" sz="1300" spc="-1" strike="noStrike">
              <a:solidFill>
                <a:srgbClr val="000000"/>
              </a:solidFill>
              <a:latin typeface="Arial"/>
            </a:endParaRPr>
          </a:p>
        </p:txBody>
      </p:sp>
      <p:sp>
        <p:nvSpPr>
          <p:cNvPr id="317" name="CustomShape 14"/>
          <p:cNvSpPr/>
          <p:nvPr/>
        </p:nvSpPr>
        <p:spPr>
          <a:xfrm>
            <a:off x="4017600" y="6128640"/>
            <a:ext cx="90900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2030</a:t>
            </a:r>
            <a:endParaRPr b="0" lang="en-GB" sz="1300" spc="-1" strike="noStrike">
              <a:solidFill>
                <a:srgbClr val="000000"/>
              </a:solidFill>
              <a:latin typeface="Arial"/>
            </a:endParaRPr>
          </a:p>
        </p:txBody>
      </p:sp>
      <p:sp>
        <p:nvSpPr>
          <p:cNvPr id="318" name="Line 15"/>
          <p:cNvSpPr/>
          <p:nvPr/>
        </p:nvSpPr>
        <p:spPr>
          <a:xfrm>
            <a:off x="2844000" y="205740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ndParaRPr>
          </a:p>
        </p:txBody>
      </p:sp>
      <p:sp>
        <p:nvSpPr>
          <p:cNvPr id="319" name="Line 16"/>
          <p:cNvSpPr/>
          <p:nvPr/>
        </p:nvSpPr>
        <p:spPr>
          <a:xfrm>
            <a:off x="4500000" y="205776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ndParaRPr>
          </a:p>
        </p:txBody>
      </p:sp>
      <p:sp>
        <p:nvSpPr>
          <p:cNvPr id="320" name="Line 17"/>
          <p:cNvSpPr/>
          <p:nvPr/>
        </p:nvSpPr>
        <p:spPr>
          <a:xfrm>
            <a:off x="4356000" y="2058120"/>
            <a:ext cx="360" cy="4115160"/>
          </a:xfrm>
          <a:prstGeom prst="line">
            <a:avLst/>
          </a:prstGeom>
          <a:ln w="0">
            <a:solidFill>
              <a:srgbClr val="3465a4"/>
            </a:solidFill>
            <a:prstDash val="dot"/>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ndParaRPr>
          </a:p>
        </p:txBody>
      </p:sp>
      <p:sp>
        <p:nvSpPr>
          <p:cNvPr id="321" name="CustomShape 18"/>
          <p:cNvSpPr/>
          <p:nvPr/>
        </p:nvSpPr>
        <p:spPr>
          <a:xfrm>
            <a:off x="2772000" y="3837600"/>
            <a:ext cx="111096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Historical</a:t>
            </a:r>
            <a:endParaRPr b="0" lang="en-GB" sz="1300" spc="-1" strike="noStrike">
              <a:solidFill>
                <a:srgbClr val="000000"/>
              </a:solidFill>
              <a:latin typeface="Arial"/>
            </a:endParaRPr>
          </a:p>
        </p:txBody>
      </p:sp>
      <p:sp>
        <p:nvSpPr>
          <p:cNvPr id="322" name="Line 19"/>
          <p:cNvSpPr/>
          <p:nvPr/>
        </p:nvSpPr>
        <p:spPr>
          <a:xfrm>
            <a:off x="7416000" y="205812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ndParaRPr>
          </a:p>
        </p:txBody>
      </p:sp>
      <p:sp>
        <p:nvSpPr>
          <p:cNvPr id="323" name="CustomShape 20"/>
          <p:cNvSpPr/>
          <p:nvPr/>
        </p:nvSpPr>
        <p:spPr>
          <a:xfrm>
            <a:off x="7005600" y="6128640"/>
            <a:ext cx="90900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2100</a:t>
            </a:r>
            <a:endParaRPr b="0" lang="en-GB"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Climate Change</a:t>
            </a:r>
            <a:endParaRPr b="0" lang="en-GB" sz="2400" spc="-1" strike="noStrike">
              <a:solidFill>
                <a:srgbClr val="000000"/>
              </a:solidFill>
              <a:latin typeface="Arial"/>
            </a:endParaRPr>
          </a:p>
        </p:txBody>
      </p:sp>
      <p:pic>
        <p:nvPicPr>
          <p:cNvPr id="325" name="" descr=""/>
          <p:cNvPicPr/>
          <p:nvPr/>
        </p:nvPicPr>
        <p:blipFill>
          <a:blip r:embed="rId1"/>
          <a:stretch/>
        </p:blipFill>
        <p:spPr>
          <a:xfrm>
            <a:off x="2023200" y="2032200"/>
            <a:ext cx="6201000" cy="4204800"/>
          </a:xfrm>
          <a:prstGeom prst="rect">
            <a:avLst/>
          </a:prstGeom>
          <a:ln w="0">
            <a:noFill/>
          </a:ln>
        </p:spPr>
      </p:pic>
      <p:sp>
        <p:nvSpPr>
          <p:cNvPr id="326" name="CustomShape 2"/>
          <p:cNvSpPr/>
          <p:nvPr/>
        </p:nvSpPr>
        <p:spPr>
          <a:xfrm>
            <a:off x="335520" y="112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GB" sz="2400" spc="-1" strike="noStrike">
              <a:solidFill>
                <a:srgbClr val="000000"/>
              </a:solidFill>
              <a:latin typeface="Arial"/>
            </a:endParaRPr>
          </a:p>
        </p:txBody>
      </p:sp>
      <p:sp>
        <p:nvSpPr>
          <p:cNvPr id="327" name="CustomShape 3"/>
          <p:cNvSpPr/>
          <p:nvPr/>
        </p:nvSpPr>
        <p:spPr>
          <a:xfrm>
            <a:off x="-60480" y="1808640"/>
            <a:ext cx="1074312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GB" sz="1300" spc="-1" strike="noStrike">
              <a:solidFill>
                <a:srgbClr val="000000"/>
              </a:solidFill>
              <a:latin typeface="Arial"/>
            </a:endParaRPr>
          </a:p>
        </p:txBody>
      </p:sp>
      <p:sp>
        <p:nvSpPr>
          <p:cNvPr id="328" name="CustomShape 4"/>
          <p:cNvSpPr/>
          <p:nvPr/>
        </p:nvSpPr>
        <p:spPr>
          <a:xfrm rot="16186200">
            <a:off x="-91080" y="3773520"/>
            <a:ext cx="364428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GB" sz="1300" spc="-1" strike="noStrike">
              <a:solidFill>
                <a:srgbClr val="000000"/>
              </a:solidFill>
              <a:latin typeface="Arial"/>
            </a:endParaRPr>
          </a:p>
        </p:txBody>
      </p:sp>
      <p:sp>
        <p:nvSpPr>
          <p:cNvPr id="329" name="CustomShape 5"/>
          <p:cNvSpPr/>
          <p:nvPr/>
        </p:nvSpPr>
        <p:spPr>
          <a:xfrm>
            <a:off x="8291520" y="367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4586"/>
                </a:solidFill>
                <a:latin typeface="DejaVu Sans"/>
                <a:ea typeface="DejaVu Sans"/>
              </a:rPr>
              <a:t>Policies &amp; Action (High) +2.9°C</a:t>
            </a:r>
            <a:endParaRPr b="0" lang="en-GB" sz="1300" spc="-1" strike="noStrike">
              <a:solidFill>
                <a:srgbClr val="000000"/>
              </a:solidFill>
              <a:latin typeface="Arial"/>
            </a:endParaRPr>
          </a:p>
        </p:txBody>
      </p:sp>
      <p:sp>
        <p:nvSpPr>
          <p:cNvPr id="330" name="CustomShape 6"/>
          <p:cNvSpPr/>
          <p:nvPr/>
        </p:nvSpPr>
        <p:spPr>
          <a:xfrm>
            <a:off x="8291520" y="403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a0fc"/>
                </a:solidFill>
                <a:latin typeface="DejaVu Sans"/>
                <a:ea typeface="DejaVu Sans"/>
              </a:rPr>
              <a:t>Policies &amp; Action (Low) +2.5°C</a:t>
            </a:r>
            <a:endParaRPr b="0" lang="en-GB" sz="1300" spc="-1" strike="noStrike">
              <a:solidFill>
                <a:srgbClr val="000000"/>
              </a:solidFill>
              <a:latin typeface="Arial"/>
            </a:endParaRPr>
          </a:p>
        </p:txBody>
      </p:sp>
      <p:sp>
        <p:nvSpPr>
          <p:cNvPr id="331" name="CustomShape 7"/>
          <p:cNvSpPr/>
          <p:nvPr/>
        </p:nvSpPr>
        <p:spPr>
          <a:xfrm>
            <a:off x="8291520" y="439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ffd320"/>
                </a:solidFill>
                <a:latin typeface="DejaVu Sans"/>
                <a:ea typeface="DejaVu Sans"/>
              </a:rPr>
              <a:t>2030 targets only +2.4°C</a:t>
            </a:r>
            <a:endParaRPr b="0" lang="en-GB" sz="1300" spc="-1" strike="noStrike">
              <a:solidFill>
                <a:srgbClr val="000000"/>
              </a:solidFill>
              <a:latin typeface="Arial"/>
            </a:endParaRPr>
          </a:p>
        </p:txBody>
      </p:sp>
      <p:sp>
        <p:nvSpPr>
          <p:cNvPr id="332" name="CustomShape 8"/>
          <p:cNvSpPr/>
          <p:nvPr/>
        </p:nvSpPr>
        <p:spPr>
          <a:xfrm>
            <a:off x="8291520" y="475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579d1c"/>
                </a:solidFill>
                <a:latin typeface="DejaVu Sans"/>
                <a:ea typeface="DejaVu Sans"/>
              </a:rPr>
              <a:t>Pledges &amp; targets +2.1°C</a:t>
            </a:r>
            <a:endParaRPr b="0" lang="en-GB" sz="1300" spc="-1" strike="noStrike">
              <a:solidFill>
                <a:srgbClr val="000000"/>
              </a:solidFill>
              <a:latin typeface="Arial"/>
            </a:endParaRPr>
          </a:p>
        </p:txBody>
      </p:sp>
      <p:sp>
        <p:nvSpPr>
          <p:cNvPr id="333" name="CustomShape 9"/>
          <p:cNvSpPr/>
          <p:nvPr/>
        </p:nvSpPr>
        <p:spPr>
          <a:xfrm>
            <a:off x="8291520" y="511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83caff"/>
                </a:solidFill>
                <a:latin typeface="DejaVu Sans"/>
                <a:ea typeface="DejaVu Sans"/>
              </a:rPr>
              <a:t>Optimistic scenario +1.8°C</a:t>
            </a:r>
            <a:endParaRPr b="0" lang="en-GB" sz="1300" spc="-1" strike="noStrike">
              <a:solidFill>
                <a:srgbClr val="000000"/>
              </a:solidFill>
              <a:latin typeface="Arial"/>
            </a:endParaRPr>
          </a:p>
        </p:txBody>
      </p:sp>
      <p:sp>
        <p:nvSpPr>
          <p:cNvPr id="334" name="CustomShape 10"/>
          <p:cNvSpPr/>
          <p:nvPr/>
        </p:nvSpPr>
        <p:spPr>
          <a:xfrm>
            <a:off x="8291520" y="5473080"/>
            <a:ext cx="3590280" cy="26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aecf00"/>
                </a:solidFill>
                <a:latin typeface="DejaVu Sans"/>
                <a:ea typeface="DejaVu Sans"/>
              </a:rPr>
              <a:t>1.5° consistant +1.3°C</a:t>
            </a:r>
            <a:endParaRPr b="0" lang="en-GB" sz="1300" spc="-1" strike="noStrike">
              <a:solidFill>
                <a:srgbClr val="000000"/>
              </a:solidFill>
              <a:latin typeface="Arial"/>
            </a:endParaRPr>
          </a:p>
        </p:txBody>
      </p:sp>
      <p:sp>
        <p:nvSpPr>
          <p:cNvPr id="335" name="CustomShape 11"/>
          <p:cNvSpPr/>
          <p:nvPr/>
        </p:nvSpPr>
        <p:spPr>
          <a:xfrm>
            <a:off x="2397600" y="6128640"/>
            <a:ext cx="90900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1990</a:t>
            </a:r>
            <a:endParaRPr b="0" lang="en-GB" sz="1300" spc="-1" strike="noStrike">
              <a:solidFill>
                <a:srgbClr val="000000"/>
              </a:solidFill>
              <a:latin typeface="Arial"/>
            </a:endParaRPr>
          </a:p>
        </p:txBody>
      </p:sp>
      <p:sp>
        <p:nvSpPr>
          <p:cNvPr id="336" name="CustomShape 12"/>
          <p:cNvSpPr/>
          <p:nvPr/>
        </p:nvSpPr>
        <p:spPr>
          <a:xfrm>
            <a:off x="4017600" y="6128640"/>
            <a:ext cx="90900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2030</a:t>
            </a:r>
            <a:endParaRPr b="0" lang="en-GB" sz="1300" spc="-1" strike="noStrike">
              <a:solidFill>
                <a:srgbClr val="000000"/>
              </a:solidFill>
              <a:latin typeface="Arial"/>
            </a:endParaRPr>
          </a:p>
        </p:txBody>
      </p:sp>
      <p:sp>
        <p:nvSpPr>
          <p:cNvPr id="337" name="Line 13"/>
          <p:cNvSpPr/>
          <p:nvPr/>
        </p:nvSpPr>
        <p:spPr>
          <a:xfrm>
            <a:off x="2844000" y="205740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ndParaRPr>
          </a:p>
        </p:txBody>
      </p:sp>
      <p:sp>
        <p:nvSpPr>
          <p:cNvPr id="338" name="Line 14"/>
          <p:cNvSpPr/>
          <p:nvPr/>
        </p:nvSpPr>
        <p:spPr>
          <a:xfrm>
            <a:off x="4500000" y="205776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ndParaRPr>
          </a:p>
        </p:txBody>
      </p:sp>
      <p:sp>
        <p:nvSpPr>
          <p:cNvPr id="339" name="Line 15"/>
          <p:cNvSpPr/>
          <p:nvPr/>
        </p:nvSpPr>
        <p:spPr>
          <a:xfrm>
            <a:off x="4356000" y="2058120"/>
            <a:ext cx="360" cy="4115160"/>
          </a:xfrm>
          <a:prstGeom prst="line">
            <a:avLst/>
          </a:prstGeom>
          <a:ln w="0">
            <a:solidFill>
              <a:srgbClr val="3465a4"/>
            </a:solidFill>
            <a:prstDash val="dot"/>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ndParaRPr>
          </a:p>
        </p:txBody>
      </p:sp>
      <p:sp>
        <p:nvSpPr>
          <p:cNvPr id="340" name="CustomShape 16"/>
          <p:cNvSpPr/>
          <p:nvPr/>
        </p:nvSpPr>
        <p:spPr>
          <a:xfrm>
            <a:off x="4500000" y="3200400"/>
            <a:ext cx="295200" cy="1137600"/>
          </a:xfrm>
          <a:custGeom>
            <a:avLst/>
            <a:gdLst>
              <a:gd name="textAreaLeft" fmla="*/ 0 w 295200"/>
              <a:gd name="textAreaRight" fmla="*/ 295560 w 295200"/>
              <a:gd name="textAreaTop" fmla="*/ 0 h 1137600"/>
              <a:gd name="textAreaBottom" fmla="*/ 1137960 h 1137600"/>
            </a:gdLst>
            <a:ahLst/>
            <a:rect l="textAreaLeft" t="textAreaTop" r="textAreaRight" b="textAreaBottom"/>
            <a:pathLst>
              <a:path w="837" h="3177">
                <a:moveTo>
                  <a:pt x="0" y="0"/>
                </a:moveTo>
                <a:cubicBezTo>
                  <a:pt x="209" y="0"/>
                  <a:pt x="418" y="132"/>
                  <a:pt x="418" y="264"/>
                </a:cubicBezTo>
                <a:lnTo>
                  <a:pt x="418" y="1323"/>
                </a:lnTo>
                <a:cubicBezTo>
                  <a:pt x="418" y="1455"/>
                  <a:pt x="627" y="1588"/>
                  <a:pt x="836" y="1588"/>
                </a:cubicBezTo>
                <a:cubicBezTo>
                  <a:pt x="627" y="1588"/>
                  <a:pt x="418" y="1720"/>
                  <a:pt x="418" y="1852"/>
                </a:cubicBezTo>
                <a:lnTo>
                  <a:pt x="418" y="2911"/>
                </a:lnTo>
                <a:cubicBezTo>
                  <a:pt x="418" y="3043"/>
                  <a:pt x="209" y="3176"/>
                  <a:pt x="0" y="3176"/>
                </a:cubicBezTo>
              </a:path>
            </a:pathLst>
          </a:custGeom>
          <a:no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41" name="CustomShape 17"/>
          <p:cNvSpPr/>
          <p:nvPr/>
        </p:nvSpPr>
        <p:spPr>
          <a:xfrm>
            <a:off x="2772000" y="3837600"/>
            <a:ext cx="111096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Historical</a:t>
            </a:r>
            <a:endParaRPr b="0" lang="en-GB" sz="1300" spc="-1" strike="noStrike">
              <a:solidFill>
                <a:srgbClr val="000000"/>
              </a:solidFill>
              <a:latin typeface="Arial"/>
            </a:endParaRPr>
          </a:p>
        </p:txBody>
      </p:sp>
      <p:sp>
        <p:nvSpPr>
          <p:cNvPr id="342" name="Line 18"/>
          <p:cNvSpPr/>
          <p:nvPr/>
        </p:nvSpPr>
        <p:spPr>
          <a:xfrm>
            <a:off x="7416000" y="205812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ndParaRPr>
          </a:p>
        </p:txBody>
      </p:sp>
      <p:sp>
        <p:nvSpPr>
          <p:cNvPr id="343" name="CustomShape 19"/>
          <p:cNvSpPr/>
          <p:nvPr/>
        </p:nvSpPr>
        <p:spPr>
          <a:xfrm>
            <a:off x="7005600" y="6128640"/>
            <a:ext cx="90900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2100</a:t>
            </a:r>
            <a:endParaRPr b="0" lang="en-GB" sz="1300" spc="-1" strike="noStrike">
              <a:solidFill>
                <a:srgbClr val="000000"/>
              </a:solidFill>
              <a:latin typeface="Arial"/>
            </a:endParaRPr>
          </a:p>
        </p:txBody>
      </p:sp>
      <p:sp>
        <p:nvSpPr>
          <p:cNvPr id="344" name="CustomShape 20"/>
          <p:cNvSpPr/>
          <p:nvPr/>
        </p:nvSpPr>
        <p:spPr>
          <a:xfrm>
            <a:off x="4752000" y="3621600"/>
            <a:ext cx="2329200" cy="493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e91e63"/>
                </a:solidFill>
                <a:highlight>
                  <a:srgbClr val="ffff00"/>
                </a:highlight>
                <a:latin typeface="DejaVu Sans"/>
                <a:ea typeface="DejaVu Sans"/>
              </a:rPr>
              <a:t>2030 ambition gap (19-23 GtCO2e)</a:t>
            </a:r>
            <a:endParaRPr b="0" lang="en-GB" sz="1300" spc="-1" strike="noStrike">
              <a:solidFill>
                <a:srgbClr val="000000"/>
              </a:solidFill>
              <a:latin typeface="Arial"/>
            </a:endParaRPr>
          </a:p>
        </p:txBody>
      </p:sp>
      <p:sp>
        <p:nvSpPr>
          <p:cNvPr id="345" name="CustomShape 21"/>
          <p:cNvSpPr/>
          <p:nvPr/>
        </p:nvSpPr>
        <p:spPr>
          <a:xfrm>
            <a:off x="263520" y="6411600"/>
            <a:ext cx="7960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2"/>
              </a:rPr>
              <a:t>https://climateactiontracker.org/documents/999/CAT_2021-11_PublicData_EmissionsPathways.xlsx</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Health Impact of Climate Change </a:t>
            </a:r>
            <a:endParaRPr b="0" lang="en-GB" sz="2400" spc="-1" strike="noStrike">
              <a:solidFill>
                <a:srgbClr val="000000"/>
              </a:solidFill>
              <a:latin typeface="Arial"/>
            </a:endParaRPr>
          </a:p>
        </p:txBody>
      </p:sp>
      <p:sp>
        <p:nvSpPr>
          <p:cNvPr id="347" name="CustomShape 2"/>
          <p:cNvSpPr/>
          <p:nvPr/>
        </p:nvSpPr>
        <p:spPr>
          <a:xfrm>
            <a:off x="263520" y="6411600"/>
            <a:ext cx="7047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Figure adapted from: Watts, Nick, et al. (2017) – The Lancet Countdown: Tracking Progress on Health and Climate Change.</a:t>
            </a:r>
            <a:endParaRPr b="0" lang="en-GB" sz="900" spc="-1" strike="noStrike">
              <a:solidFill>
                <a:srgbClr val="000000"/>
              </a:solidFill>
              <a:latin typeface="Arial"/>
            </a:endParaRPr>
          </a:p>
        </p:txBody>
      </p:sp>
      <p:sp>
        <p:nvSpPr>
          <p:cNvPr id="348" name="CustomShape 3"/>
          <p:cNvSpPr/>
          <p:nvPr/>
        </p:nvSpPr>
        <p:spPr>
          <a:xfrm>
            <a:off x="5391720" y="4598280"/>
            <a:ext cx="247680" cy="34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349" name="" descr=""/>
          <p:cNvPicPr/>
          <p:nvPr/>
        </p:nvPicPr>
        <p:blipFill>
          <a:blip r:embed="rId1"/>
          <a:stretch/>
        </p:blipFill>
        <p:spPr>
          <a:xfrm>
            <a:off x="2454480" y="1169640"/>
            <a:ext cx="6535440" cy="52250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2019 UN Climate Action Summit in New York</a:t>
            </a:r>
            <a:endParaRPr b="0" lang="en-GB" sz="2400" spc="-1" strike="noStrike">
              <a:solidFill>
                <a:srgbClr val="000000"/>
              </a:solidFill>
              <a:latin typeface="Arial"/>
            </a:endParaRPr>
          </a:p>
        </p:txBody>
      </p:sp>
      <p:sp>
        <p:nvSpPr>
          <p:cNvPr id="351" name="CustomShape 2"/>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GB" sz="1800" spc="-1" strike="noStrike">
              <a:solidFill>
                <a:srgbClr val="000000"/>
              </a:solidFill>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GB" sz="1800" spc="-1" strike="noStrike">
              <a:solidFill>
                <a:srgbClr val="000000"/>
              </a:solidFill>
              <a:latin typeface="Arial"/>
            </a:endParaRPr>
          </a:p>
          <a:p>
            <a:pPr algn="ctr">
              <a:lnSpc>
                <a:spcPct val="150000"/>
              </a:lnSpc>
              <a:spcBef>
                <a:spcPts val="360"/>
              </a:spcBef>
              <a:tabLst>
                <a:tab algn="l" pos="0"/>
              </a:tabLst>
            </a:pPr>
            <a:endParaRPr b="0" lang="en-GB" sz="1800" spc="-1" strike="noStrike">
              <a:solidFill>
                <a:srgbClr val="000000"/>
              </a:solidFill>
              <a:latin typeface="Arial"/>
            </a:endParaRPr>
          </a:p>
        </p:txBody>
      </p:sp>
      <p:sp>
        <p:nvSpPr>
          <p:cNvPr id="352" name="CustomShape 3"/>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Guardian News (2019) – </a:t>
            </a:r>
            <a:r>
              <a:rPr b="0" lang="de-DE" sz="900" spc="-1" strike="noStrike" u="sng">
                <a:solidFill>
                  <a:srgbClr val="0000ff"/>
                </a:solidFill>
                <a:uFillTx/>
                <a:latin typeface="DejaVu Sans"/>
                <a:ea typeface="Roboto"/>
                <a:hlinkClick r:id="rId1"/>
              </a:rPr>
              <a:t>https://www.youtube.com/watch?v=TMrtLsQbaok</a:t>
            </a:r>
            <a:endParaRPr b="0" lang="en-GB" sz="900" spc="-1" strike="noStrike">
              <a:solidFill>
                <a:srgbClr val="000000"/>
              </a:solidFill>
              <a:latin typeface="Arial"/>
            </a:endParaRPr>
          </a:p>
        </p:txBody>
      </p:sp>
      <p:sp>
        <p:nvSpPr>
          <p:cNvPr id="353" name="CustomShape 4"/>
          <p:cNvSpPr/>
          <p:nvPr/>
        </p:nvSpPr>
        <p:spPr>
          <a:xfrm>
            <a:off x="3724920" y="4725000"/>
            <a:ext cx="3963960" cy="361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2"/>
              </a:rPr>
              <a:t>Click Me</a:t>
            </a:r>
            <a:endParaRPr b="0" lang="en-GB" sz="1400" spc="-1" strike="noStrike">
              <a:solidFill>
                <a:srgbClr val="000000"/>
              </a:solidFill>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GB"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33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GB" sz="2400" spc="-1" strike="noStrike">
              <a:solidFill>
                <a:srgbClr val="000000"/>
              </a:solidFill>
              <a:latin typeface="Arial"/>
            </a:endParaRPr>
          </a:p>
        </p:txBody>
      </p:sp>
      <p:sp>
        <p:nvSpPr>
          <p:cNvPr id="355"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ressources</a:t>
            </a:r>
            <a:endParaRPr b="0" lang="en-GB" sz="1800" spc="-1" strike="noStrike">
              <a:solidFill>
                <a:srgbClr val="000000"/>
              </a:solidFill>
              <a:latin typeface="Arial"/>
            </a:endParaRPr>
          </a:p>
        </p:txBody>
      </p:sp>
      <p:sp>
        <p:nvSpPr>
          <p:cNvPr id="356" name="CustomShape 3"/>
          <p:cNvSpPr/>
          <p:nvPr/>
        </p:nvSpPr>
        <p:spPr>
          <a:xfrm>
            <a:off x="4206240" y="721800"/>
            <a:ext cx="1089720" cy="338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239" name="CustomShape 2"/>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40" name="CustomShape 3"/>
          <p:cNvSpPr/>
          <p:nvPr/>
        </p:nvSpPr>
        <p:spPr>
          <a:xfrm>
            <a:off x="336600" y="3429000"/>
            <a:ext cx="10860840" cy="205272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GB"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Problem already solved?</a:t>
            </a:r>
            <a:endParaRPr b="0" lang="en-GB" sz="2400" spc="-1" strike="noStrike">
              <a:solidFill>
                <a:srgbClr val="000000"/>
              </a:solidFill>
              <a:latin typeface="Arial"/>
            </a:endParaRPr>
          </a:p>
        </p:txBody>
      </p:sp>
      <p:sp>
        <p:nvSpPr>
          <p:cNvPr id="358" name="CustomShape 2"/>
          <p:cNvSpPr/>
          <p:nvPr/>
        </p:nvSpPr>
        <p:spPr>
          <a:xfrm>
            <a:off x="865440" y="2859120"/>
            <a:ext cx="992196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Microsoft will be Carbon Negative by 2030</a:t>
            </a:r>
            <a:endParaRPr b="0" lang="en-GB" sz="2400" spc="-1" strike="noStrike">
              <a:solidFill>
                <a:srgbClr val="000000"/>
              </a:solidFill>
              <a:latin typeface="Arial"/>
            </a:endParaRPr>
          </a:p>
        </p:txBody>
      </p:sp>
      <p:sp>
        <p:nvSpPr>
          <p:cNvPr id="360" name="CustomShape 2"/>
          <p:cNvSpPr/>
          <p:nvPr/>
        </p:nvSpPr>
        <p:spPr>
          <a:xfrm>
            <a:off x="263520" y="6411600"/>
            <a:ext cx="64706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GB" sz="900" spc="-1" strike="noStrike">
              <a:solidFill>
                <a:srgbClr val="000000"/>
              </a:solidFill>
              <a:latin typeface="Arial"/>
            </a:endParaRPr>
          </a:p>
        </p:txBody>
      </p:sp>
      <p:sp>
        <p:nvSpPr>
          <p:cNvPr id="361" name="CustomShape 3"/>
          <p:cNvSpPr/>
          <p:nvPr/>
        </p:nvSpPr>
        <p:spPr>
          <a:xfrm>
            <a:off x="865440" y="1828800"/>
            <a:ext cx="9921960" cy="2904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Apple will be Carbon Neutral by 2030</a:t>
            </a:r>
            <a:endParaRPr b="0" lang="en-GB" sz="2400" spc="-1" strike="noStrike">
              <a:solidFill>
                <a:srgbClr val="000000"/>
              </a:solidFill>
              <a:latin typeface="Arial"/>
            </a:endParaRPr>
          </a:p>
        </p:txBody>
      </p:sp>
      <p:sp>
        <p:nvSpPr>
          <p:cNvPr id="363" name="CustomShape 2"/>
          <p:cNvSpPr/>
          <p:nvPr/>
        </p:nvSpPr>
        <p:spPr>
          <a:xfrm>
            <a:off x="263520" y="6411600"/>
            <a:ext cx="7507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GB" sz="900" spc="-1" strike="noStrike">
              <a:solidFill>
                <a:srgbClr val="000000"/>
              </a:solidFill>
              <a:latin typeface="Arial"/>
            </a:endParaRPr>
          </a:p>
        </p:txBody>
      </p:sp>
      <p:sp>
        <p:nvSpPr>
          <p:cNvPr id="364" name="CustomShape 3"/>
          <p:cNvSpPr/>
          <p:nvPr/>
        </p:nvSpPr>
        <p:spPr>
          <a:xfrm>
            <a:off x="865440" y="1591200"/>
            <a:ext cx="9921960" cy="4563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GB" sz="2800" spc="-1" strike="noStrike">
              <a:solidFill>
                <a:srgbClr val="000000"/>
              </a:solidFill>
              <a:latin typeface="Arial"/>
            </a:endParaRPr>
          </a:p>
        </p:txBody>
      </p:sp>
      <p:sp>
        <p:nvSpPr>
          <p:cNvPr id="365" name="CustomShape 4"/>
          <p:cNvSpPr/>
          <p:nvPr/>
        </p:nvSpPr>
        <p:spPr>
          <a:xfrm>
            <a:off x="4241520" y="1828800"/>
            <a:ext cx="784440" cy="22536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GB"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Polestar – 2030 Climate-neutral Car</a:t>
            </a:r>
            <a:endParaRPr b="0" lang="en-GB" sz="2400" spc="-1" strike="noStrike">
              <a:solidFill>
                <a:srgbClr val="000000"/>
              </a:solidFill>
              <a:latin typeface="Arial"/>
            </a:endParaRPr>
          </a:p>
        </p:txBody>
      </p:sp>
      <p:sp>
        <p:nvSpPr>
          <p:cNvPr id="367" name="CustomShape 2"/>
          <p:cNvSpPr/>
          <p:nvPr/>
        </p:nvSpPr>
        <p:spPr>
          <a:xfrm>
            <a:off x="263520" y="6411600"/>
            <a:ext cx="7507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
        <p:nvSpPr>
          <p:cNvPr id="368" name="CustomShape 3"/>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p:txBody>
      </p:sp>
      <p:sp>
        <p:nvSpPr>
          <p:cNvPr id="369" name="CustomShape 4"/>
          <p:cNvSpPr/>
          <p:nvPr/>
        </p:nvSpPr>
        <p:spPr>
          <a:xfrm>
            <a:off x="335520" y="1600200"/>
            <a:ext cx="10860840" cy="113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Polestar – 2030 Climate-neutral Car</a:t>
            </a:r>
            <a:endParaRPr b="0" lang="en-GB" sz="2400" spc="-1" strike="noStrike">
              <a:solidFill>
                <a:srgbClr val="000000"/>
              </a:solidFill>
              <a:latin typeface="Arial"/>
            </a:endParaRPr>
          </a:p>
        </p:txBody>
      </p:sp>
      <p:sp>
        <p:nvSpPr>
          <p:cNvPr id="371" name="CustomShape 2"/>
          <p:cNvSpPr/>
          <p:nvPr/>
        </p:nvSpPr>
        <p:spPr>
          <a:xfrm>
            <a:off x="865440" y="3274200"/>
            <a:ext cx="9921960" cy="2268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GB" sz="1800" spc="-1" strike="noStrike">
              <a:solidFill>
                <a:srgbClr val="000000"/>
              </a:solidFill>
              <a:latin typeface="Arial"/>
            </a:endParaRPr>
          </a:p>
        </p:txBody>
      </p:sp>
      <p:sp>
        <p:nvSpPr>
          <p:cNvPr id="372" name="CustomShape 3"/>
          <p:cNvSpPr/>
          <p:nvPr/>
        </p:nvSpPr>
        <p:spPr>
          <a:xfrm>
            <a:off x="335880" y="1600560"/>
            <a:ext cx="10860840" cy="113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
        <p:nvSpPr>
          <p:cNvPr id="373" name="CustomShape 4"/>
          <p:cNvSpPr/>
          <p:nvPr/>
        </p:nvSpPr>
        <p:spPr>
          <a:xfrm>
            <a:off x="263520" y="6411600"/>
            <a:ext cx="7507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Problem already solved?</a:t>
            </a:r>
            <a:endParaRPr b="0" lang="en-GB" sz="2400" spc="-1" strike="noStrike">
              <a:solidFill>
                <a:srgbClr val="000000"/>
              </a:solidFill>
              <a:latin typeface="Arial"/>
            </a:endParaRPr>
          </a:p>
        </p:txBody>
      </p:sp>
      <p:sp>
        <p:nvSpPr>
          <p:cNvPr id="375" name="CustomShape 2"/>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GB" sz="2800" spc="-1" strike="noStrike">
              <a:solidFill>
                <a:srgbClr val="000000"/>
              </a:solidFill>
              <a:latin typeface="Arial"/>
            </a:endParaRPr>
          </a:p>
          <a:p>
            <a:pPr marL="360" algn="ctr">
              <a:lnSpc>
                <a:spcPct val="100000"/>
              </a:lnSpc>
              <a:spcBef>
                <a:spcPts val="360"/>
              </a:spcBef>
            </a:pPr>
            <a:endParaRPr b="0" lang="en-GB" sz="2800" spc="-1" strike="noStrike">
              <a:solidFill>
                <a:srgbClr val="000000"/>
              </a:solidFill>
              <a:latin typeface="Arial"/>
            </a:endParaRPr>
          </a:p>
        </p:txBody>
      </p:sp>
      <p:sp>
        <p:nvSpPr>
          <p:cNvPr id="376" name="CustomShape 3"/>
          <p:cNvSpPr/>
          <p:nvPr/>
        </p:nvSpPr>
        <p:spPr>
          <a:xfrm>
            <a:off x="865440" y="2859120"/>
            <a:ext cx="992196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Greenwashing?</a:t>
            </a:r>
            <a:endParaRPr b="0" lang="en-GB" sz="2400" spc="-1" strike="noStrike">
              <a:solidFill>
                <a:srgbClr val="000000"/>
              </a:solidFill>
              <a:latin typeface="Arial"/>
            </a:endParaRPr>
          </a:p>
        </p:txBody>
      </p:sp>
      <p:sp>
        <p:nvSpPr>
          <p:cNvPr id="378" name="CustomShape 2"/>
          <p:cNvSpPr/>
          <p:nvPr/>
        </p:nvSpPr>
        <p:spPr>
          <a:xfrm>
            <a:off x="263520" y="6411600"/>
            <a:ext cx="64706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GB" sz="900" spc="-1" strike="noStrike">
              <a:solidFill>
                <a:srgbClr val="000000"/>
              </a:solidFill>
              <a:latin typeface="Arial"/>
            </a:endParaRPr>
          </a:p>
        </p:txBody>
      </p:sp>
      <p:graphicFrame>
        <p:nvGraphicFramePr>
          <p:cNvPr id="379" name="Table 3"/>
          <p:cNvGraphicFramePr/>
          <p:nvPr/>
        </p:nvGraphicFramePr>
        <p:xfrm>
          <a:off x="299880" y="1407960"/>
          <a:ext cx="10901160" cy="4764240"/>
        </p:xfrm>
        <a:graphic>
          <a:graphicData uri="http://schemas.openxmlformats.org/drawingml/2006/table">
            <a:tbl>
              <a:tblPr/>
              <a:tblGrid>
                <a:gridCol w="2590560"/>
                <a:gridCol w="8310960"/>
              </a:tblGrid>
              <a:tr h="912240">
                <a:tc>
                  <a:txBody>
                    <a:bodyPr lIns="90000" rIns="90000" anchor="t">
                      <a:noAutofit/>
                    </a:bodyPr>
                    <a:p>
                      <a:pPr algn="ctr">
                        <a:lnSpc>
                          <a:spcPct val="100000"/>
                        </a:lnSpc>
                      </a:pPr>
                      <a:r>
                        <a:rPr b="1" lang="en-US" sz="1300" spc="-1" strike="noStrike">
                          <a:solidFill>
                            <a:srgbClr val="000000"/>
                          </a:solidFill>
                          <a:latin typeface="DejaVu Sans"/>
                        </a:rPr>
                        <a:t>Apple iPad Pro 11” 2018</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114920">
                <a:tc>
                  <a:txBody>
                    <a:bodyPr lIns="90000" rIns="90000" anchor="t">
                      <a:noAutofit/>
                    </a:bodyPr>
                    <a:p>
                      <a:pPr algn="ctr">
                        <a:lnSpc>
                          <a:spcPct val="100000"/>
                        </a:lnSpc>
                      </a:pPr>
                      <a:r>
                        <a:rPr b="1" lang="en-US" sz="1300" spc="-1" strike="noStrike">
                          <a:solidFill>
                            <a:srgbClr val="000000"/>
                          </a:solidFill>
                          <a:latin typeface="DejaVu Sans"/>
                        </a:rPr>
                        <a:t>Microsoft Surface Pro 6 2018</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240">
                <a:tc>
                  <a:txBody>
                    <a:bodyPr lIns="90000" rIns="90000" anchor="t">
                      <a:noAutofit/>
                    </a:bodyPr>
                    <a:p>
                      <a:pPr algn="ctr">
                        <a:lnSpc>
                          <a:spcPct val="100000"/>
                        </a:lnSpc>
                      </a:pPr>
                      <a:r>
                        <a:rPr b="1" lang="en-US" sz="1300" spc="-1" strike="noStrike">
                          <a:solidFill>
                            <a:srgbClr val="000000"/>
                          </a:solidFill>
                          <a:latin typeface="DejaVu Sans"/>
                        </a:rPr>
                        <a:t>Apple iPad Air 3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912240">
                <a:tc>
                  <a:txBody>
                    <a:bodyPr lIns="90000" rIns="90000" anchor="t">
                      <a:noAutofit/>
                    </a:bodyPr>
                    <a:p>
                      <a:pPr algn="ctr">
                        <a:lnSpc>
                          <a:spcPct val="100000"/>
                        </a:lnSpc>
                      </a:pPr>
                      <a:r>
                        <a:rPr b="1" lang="en-US" sz="1300" spc="-1" strike="noStrike">
                          <a:solidFill>
                            <a:srgbClr val="000000"/>
                          </a:solidFill>
                          <a:latin typeface="DejaVu Sans"/>
                        </a:rPr>
                        <a:t>Apple iPad 7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600">
                <a:tc>
                  <a:txBody>
                    <a:bodyPr lIns="90000" rIns="90000" anchor="t">
                      <a:noAutofit/>
                    </a:bodyPr>
                    <a:p>
                      <a:pPr algn="ctr">
                        <a:lnSpc>
                          <a:spcPct val="100000"/>
                        </a:lnSpc>
                      </a:pPr>
                      <a:r>
                        <a:rPr b="1" lang="en-US" sz="1300" spc="-1" strike="noStrike">
                          <a:solidFill>
                            <a:srgbClr val="000000"/>
                          </a:solidFill>
                          <a:latin typeface="DejaVu Sans"/>
                        </a:rPr>
                        <a:t>Apple iPad Mini 5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How much am I contributing to this mess?</a:t>
            </a:r>
            <a:endParaRPr b="0" lang="en-GB" sz="2400" spc="-1" strike="noStrike">
              <a:solidFill>
                <a:srgbClr val="000000"/>
              </a:solidFill>
              <a:latin typeface="Arial"/>
            </a:endParaRPr>
          </a:p>
        </p:txBody>
      </p:sp>
      <p:sp>
        <p:nvSpPr>
          <p:cNvPr id="381" name="CustomShape 2"/>
          <p:cNvSpPr/>
          <p:nvPr/>
        </p:nvSpPr>
        <p:spPr>
          <a:xfrm>
            <a:off x="263520" y="6411600"/>
            <a:ext cx="64706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https://www.footprintcalculator.org</a:t>
            </a:r>
            <a:endParaRPr b="0" lang="en-GB" sz="900" spc="-1" strike="noStrike">
              <a:solidFill>
                <a:srgbClr val="000000"/>
              </a:solidFill>
              <a:latin typeface="Arial"/>
            </a:endParaRPr>
          </a:p>
        </p:txBody>
      </p:sp>
      <p:sp>
        <p:nvSpPr>
          <p:cNvPr id="382" name="CustomShape 3"/>
          <p:cNvSpPr/>
          <p:nvPr/>
        </p:nvSpPr>
        <p:spPr>
          <a:xfrm>
            <a:off x="336240" y="1600920"/>
            <a:ext cx="10860840" cy="388044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What is your </a:t>
            </a:r>
            <a:r>
              <a:rPr b="0" i="1" lang="en-US" sz="2000" spc="-1" strike="noStrike">
                <a:solidFill>
                  <a:srgbClr val="000000"/>
                </a:solidFill>
                <a:latin typeface="DejaVu Sans"/>
                <a:ea typeface="DejaVu Sans"/>
              </a:rPr>
              <a:t>Ecological Footprint?</a:t>
            </a:r>
            <a:endParaRPr b="0" lang="en-GB"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How many planets do we need if everybody lives like you?</a:t>
            </a:r>
            <a:endParaRPr b="0" lang="en-GB"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When is your personal </a:t>
            </a:r>
            <a:r>
              <a:rPr b="0" i="1" lang="en-US" sz="2000" spc="-1" strike="noStrike">
                <a:solidFill>
                  <a:srgbClr val="000000"/>
                </a:solidFill>
                <a:latin typeface="DejaVu Sans"/>
                <a:ea typeface="DejaVu Sans"/>
              </a:rPr>
              <a:t>Overshoot Day?</a:t>
            </a:r>
            <a:endParaRPr b="0" lang="en-GB"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1800" spc="-1" strike="noStrike" u="sng">
                <a:solidFill>
                  <a:srgbClr val="0000ff"/>
                </a:solidFill>
                <a:uFillTx/>
                <a:latin typeface="DejaVu Sans"/>
                <a:ea typeface="DejaVu Sans"/>
                <a:hlinkClick r:id="rId2"/>
              </a:rPr>
              <a:t>Compute YOUR ecological footprint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Origins of the Carbon Footprint</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Origins of the Carbon Footprint</a:t>
            </a:r>
            <a:endParaRPr b="0" lang="en-GB" sz="2400" spc="-1" strike="noStrike">
              <a:solidFill>
                <a:srgbClr val="000000"/>
              </a:solidFill>
              <a:latin typeface="Arial"/>
            </a:endParaRPr>
          </a:p>
        </p:txBody>
      </p:sp>
      <p:sp>
        <p:nvSpPr>
          <p:cNvPr id="385"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4406760"/>
            <a:ext cx="10743120" cy="135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Motivation</a:t>
            </a:r>
            <a:endParaRPr b="0" lang="en-GB" sz="3000" spc="-1" strike="noStrike">
              <a:solidFill>
                <a:srgbClr val="000000"/>
              </a:solidFill>
              <a:latin typeface="Arial"/>
            </a:endParaRPr>
          </a:p>
        </p:txBody>
      </p:sp>
      <p:sp>
        <p:nvSpPr>
          <p:cNvPr id="242" name="CustomShape 2"/>
          <p:cNvSpPr/>
          <p:nvPr/>
        </p:nvSpPr>
        <p:spPr>
          <a:xfrm>
            <a:off x="335520" y="2906640"/>
            <a:ext cx="10743120" cy="14900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GB" sz="2400" spc="-1" strike="noStrike">
              <a:solidFill>
                <a:srgbClr val="000000"/>
              </a:solidFill>
              <a:latin typeface="Arial"/>
            </a:endParaRPr>
          </a:p>
        </p:txBody>
      </p:sp>
      <p:sp>
        <p:nvSpPr>
          <p:cNvPr id="387" name="CustomShape 2"/>
          <p:cNvSpPr/>
          <p:nvPr/>
        </p:nvSpPr>
        <p:spPr>
          <a:xfrm>
            <a:off x="336240" y="1600920"/>
            <a:ext cx="10860840" cy="388044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388" name="CustomShape 3"/>
          <p:cNvSpPr/>
          <p:nvPr/>
        </p:nvSpPr>
        <p:spPr>
          <a:xfrm>
            <a:off x="270720" y="6322680"/>
            <a:ext cx="10797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GB" sz="2400" spc="-1" strike="noStrike">
              <a:solidFill>
                <a:srgbClr val="000000"/>
              </a:solidFill>
              <a:latin typeface="Arial"/>
            </a:endParaRPr>
          </a:p>
        </p:txBody>
      </p:sp>
      <p:sp>
        <p:nvSpPr>
          <p:cNvPr id="390" name="CustomShape 2"/>
          <p:cNvSpPr/>
          <p:nvPr/>
        </p:nvSpPr>
        <p:spPr>
          <a:xfrm>
            <a:off x="336240" y="1600920"/>
            <a:ext cx="10860840" cy="388044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391" name="CustomShape 3"/>
          <p:cNvSpPr/>
          <p:nvPr/>
        </p:nvSpPr>
        <p:spPr>
          <a:xfrm>
            <a:off x="270720" y="6322680"/>
            <a:ext cx="10797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392" name="CustomShape 4"/>
          <p:cNvSpPr/>
          <p:nvPr/>
        </p:nvSpPr>
        <p:spPr>
          <a:xfrm>
            <a:off x="3566160" y="3017520"/>
            <a:ext cx="5027400" cy="274140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GB" sz="2400" spc="-1" strike="noStrike">
              <a:solidFill>
                <a:srgbClr val="000000"/>
              </a:solidFill>
              <a:latin typeface="Arial"/>
            </a:endParaRPr>
          </a:p>
        </p:txBody>
      </p:sp>
      <p:sp>
        <p:nvSpPr>
          <p:cNvPr id="394" name="CustomShape 2"/>
          <p:cNvSpPr/>
          <p:nvPr/>
        </p:nvSpPr>
        <p:spPr>
          <a:xfrm>
            <a:off x="336240" y="1600920"/>
            <a:ext cx="10860840" cy="388044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395" name="CustomShape 3"/>
          <p:cNvSpPr/>
          <p:nvPr/>
        </p:nvSpPr>
        <p:spPr>
          <a:xfrm>
            <a:off x="270720" y="6322680"/>
            <a:ext cx="10797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396" name="CustomShape 4"/>
          <p:cNvSpPr/>
          <p:nvPr/>
        </p:nvSpPr>
        <p:spPr>
          <a:xfrm>
            <a:off x="3566160" y="3017520"/>
            <a:ext cx="5027400" cy="274140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
        <p:nvSpPr>
          <p:cNvPr id="397" name="CustomShape 5"/>
          <p:cNvSpPr/>
          <p:nvPr/>
        </p:nvSpPr>
        <p:spPr>
          <a:xfrm>
            <a:off x="2743200" y="5760720"/>
            <a:ext cx="5393160" cy="85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GB"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GB" sz="2400" spc="-1" strike="noStrike">
              <a:solidFill>
                <a:srgbClr val="000000"/>
              </a:solidFill>
              <a:latin typeface="Arial"/>
            </a:endParaRPr>
          </a:p>
        </p:txBody>
      </p:sp>
      <p:pic>
        <p:nvPicPr>
          <p:cNvPr id="400" name="Grafik 2" descr=""/>
          <p:cNvPicPr/>
          <p:nvPr/>
        </p:nvPicPr>
        <p:blipFill>
          <a:blip r:embed="rId1"/>
          <a:stretch/>
        </p:blipFill>
        <p:spPr>
          <a:xfrm>
            <a:off x="1641240" y="1384560"/>
            <a:ext cx="8131680" cy="51321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What are you gonna tell your children?</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What are you gonna tell your children?</a:t>
            </a:r>
            <a:endParaRPr b="0" lang="en-GB" sz="2400" spc="-1" strike="noStrike">
              <a:solidFill>
                <a:srgbClr val="000000"/>
              </a:solidFill>
              <a:latin typeface="Arial"/>
            </a:endParaRPr>
          </a:p>
        </p:txBody>
      </p:sp>
      <p:pic>
        <p:nvPicPr>
          <p:cNvPr id="403" name="" descr=""/>
          <p:cNvPicPr/>
          <p:nvPr/>
        </p:nvPicPr>
        <p:blipFill>
          <a:blip r:embed="rId1"/>
          <a:stretch/>
        </p:blipFill>
        <p:spPr>
          <a:xfrm>
            <a:off x="459000" y="1371600"/>
            <a:ext cx="4565160" cy="4956840"/>
          </a:xfrm>
          <a:prstGeom prst="rect">
            <a:avLst/>
          </a:prstGeom>
          <a:ln w="0">
            <a:noFill/>
          </a:ln>
        </p:spPr>
      </p:pic>
      <p:sp>
        <p:nvSpPr>
          <p:cNvPr id="404" name="CustomShape 2"/>
          <p:cNvSpPr/>
          <p:nvPr/>
        </p:nvSpPr>
        <p:spPr>
          <a:xfrm>
            <a:off x="263520" y="6411600"/>
            <a:ext cx="7776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405" name="CustomShape 3"/>
          <p:cNvSpPr/>
          <p:nvPr/>
        </p:nvSpPr>
        <p:spPr>
          <a:xfrm>
            <a:off x="6310800" y="1875960"/>
            <a:ext cx="3742560" cy="29196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TU Clausthal – Research Profile </a:t>
            </a:r>
            <a:endParaRPr b="0" lang="en-GB" sz="2400" spc="-1" strike="noStrike">
              <a:solidFill>
                <a:srgbClr val="000000"/>
              </a:solidFill>
              <a:latin typeface="Arial"/>
            </a:endParaRPr>
          </a:p>
        </p:txBody>
      </p:sp>
      <p:sp>
        <p:nvSpPr>
          <p:cNvPr id="407" name="CustomShape 2"/>
          <p:cNvSpPr/>
          <p:nvPr/>
        </p:nvSpPr>
        <p:spPr>
          <a:xfrm>
            <a:off x="263520" y="6411600"/>
            <a:ext cx="64706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https://www.tu-clausthal.de/en/university/about-us</a:t>
            </a:r>
            <a:endParaRPr b="0" lang="en-GB" sz="900" spc="-1" strike="noStrike">
              <a:solidFill>
                <a:srgbClr val="000000"/>
              </a:solidFill>
              <a:latin typeface="Arial"/>
            </a:endParaRPr>
          </a:p>
        </p:txBody>
      </p:sp>
      <p:pic>
        <p:nvPicPr>
          <p:cNvPr id="408" name="Grafik 2" descr=""/>
          <p:cNvPicPr/>
          <p:nvPr/>
        </p:nvPicPr>
        <p:blipFill>
          <a:blip r:embed="rId2"/>
          <a:stretch/>
        </p:blipFill>
        <p:spPr>
          <a:xfrm>
            <a:off x="417240" y="1487880"/>
            <a:ext cx="5668920" cy="4394880"/>
          </a:xfrm>
          <a:prstGeom prst="rect">
            <a:avLst/>
          </a:prstGeom>
          <a:ln w="0">
            <a:noFill/>
          </a:ln>
        </p:spPr>
      </p:pic>
      <p:pic>
        <p:nvPicPr>
          <p:cNvPr id="409" name="Grafik 7" descr=""/>
          <p:cNvPicPr/>
          <p:nvPr/>
        </p:nvPicPr>
        <p:blipFill>
          <a:blip r:embed="rId3"/>
          <a:stretch/>
        </p:blipFill>
        <p:spPr>
          <a:xfrm>
            <a:off x="6560280" y="1330920"/>
            <a:ext cx="3988800" cy="47091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4406760"/>
            <a:ext cx="10743120" cy="135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linear (industrial) Economy</a:t>
            </a:r>
            <a:endParaRPr b="0" lang="en-GB" sz="3000" spc="-1" strike="noStrike">
              <a:solidFill>
                <a:srgbClr val="000000"/>
              </a:solidFill>
              <a:latin typeface="Arial"/>
            </a:endParaRPr>
          </a:p>
        </p:txBody>
      </p:sp>
      <p:sp>
        <p:nvSpPr>
          <p:cNvPr id="411" name="CustomShape 2"/>
          <p:cNvSpPr/>
          <p:nvPr/>
        </p:nvSpPr>
        <p:spPr>
          <a:xfrm>
            <a:off x="335520" y="2906640"/>
            <a:ext cx="10743120" cy="14900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a:t>
            </a:r>
            <a:endParaRPr b="0" lang="en-GB" sz="2400" spc="-1" strike="noStrike">
              <a:solidFill>
                <a:srgbClr val="000000"/>
              </a:solidFill>
              <a:latin typeface="Arial"/>
            </a:endParaRPr>
          </a:p>
        </p:txBody>
      </p:sp>
      <p:sp>
        <p:nvSpPr>
          <p:cNvPr id="413" name="CustomShape 2"/>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14" name="CustomShape 3"/>
          <p:cNvSpPr/>
          <p:nvPr/>
        </p:nvSpPr>
        <p:spPr>
          <a:xfrm>
            <a:off x="7866360" y="1459440"/>
            <a:ext cx="3212280" cy="46710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pic>
        <p:nvPicPr>
          <p:cNvPr id="415" name="" descr=""/>
          <p:cNvPicPr/>
          <p:nvPr/>
        </p:nvPicPr>
        <p:blipFill>
          <a:blip r:embed="rId1"/>
          <a:stretch/>
        </p:blipFill>
        <p:spPr>
          <a:xfrm>
            <a:off x="290880" y="2299320"/>
            <a:ext cx="11337840" cy="27226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1 </a:t>
            </a:r>
            <a:endParaRPr b="0" lang="en-GB" sz="2400" spc="-1" strike="noStrike">
              <a:solidFill>
                <a:srgbClr val="000000"/>
              </a:solidFill>
              <a:latin typeface="Arial"/>
            </a:endParaRPr>
          </a:p>
        </p:txBody>
      </p:sp>
      <p:sp>
        <p:nvSpPr>
          <p:cNvPr id="244" name="CustomShape 2"/>
          <p:cNvSpPr/>
          <p:nvPr/>
        </p:nvSpPr>
        <p:spPr>
          <a:xfrm>
            <a:off x="335520" y="1268280"/>
            <a:ext cx="10742760" cy="5030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17" name="CustomShape 2"/>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418" name="CustomShape 3"/>
          <p:cNvSpPr/>
          <p:nvPr/>
        </p:nvSpPr>
        <p:spPr>
          <a:xfrm>
            <a:off x="335520" y="2859120"/>
            <a:ext cx="1057464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20" name="CustomShape 2"/>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GB" sz="1800" spc="-1" strike="noStrike">
              <a:solidFill>
                <a:srgbClr val="000000"/>
              </a:solidFill>
              <a:latin typeface="Arial"/>
            </a:endParaRPr>
          </a:p>
        </p:txBody>
      </p:sp>
      <p:sp>
        <p:nvSpPr>
          <p:cNvPr id="421" name="CustomShape 3"/>
          <p:cNvSpPr/>
          <p:nvPr/>
        </p:nvSpPr>
        <p:spPr>
          <a:xfrm>
            <a:off x="335520" y="2859120"/>
            <a:ext cx="1057464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Industrial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23" name="CustomShape 2"/>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 maintain value (not to create value added), to optimise stock management (not flows) and to increase the efficiency of using goods (not of producing goods)”</a:t>
            </a:r>
            <a:endParaRPr b="0" lang="en-GB" sz="1800" spc="-1" strike="noStrike">
              <a:solidFill>
                <a:srgbClr val="000000"/>
              </a:solidFill>
              <a:latin typeface="Arial"/>
            </a:endParaRPr>
          </a:p>
        </p:txBody>
      </p:sp>
      <p:sp>
        <p:nvSpPr>
          <p:cNvPr id="424" name="CustomShape 3"/>
          <p:cNvSpPr/>
          <p:nvPr/>
        </p:nvSpPr>
        <p:spPr>
          <a:xfrm>
            <a:off x="335520" y="2859120"/>
            <a:ext cx="1057464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425" name="CustomShape 4"/>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 – Waste Management as last Step</a:t>
            </a:r>
            <a:endParaRPr b="0" lang="en-GB" sz="2400" spc="-1" strike="noStrike">
              <a:solidFill>
                <a:srgbClr val="000000"/>
              </a:solidFill>
              <a:latin typeface="Arial"/>
            </a:endParaRPr>
          </a:p>
        </p:txBody>
      </p:sp>
      <p:sp>
        <p:nvSpPr>
          <p:cNvPr id="427" name="CustomShape 2"/>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28" name="" descr=""/>
          <p:cNvPicPr/>
          <p:nvPr/>
        </p:nvPicPr>
        <p:blipFill>
          <a:blip r:embed="rId1"/>
          <a:stretch/>
        </p:blipFill>
        <p:spPr>
          <a:xfrm>
            <a:off x="817560" y="1371600"/>
            <a:ext cx="9822240" cy="532332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GB" sz="2400" spc="-1" strike="noStrike">
              <a:solidFill>
                <a:srgbClr val="000000"/>
              </a:solidFill>
              <a:latin typeface="Arial"/>
            </a:endParaRPr>
          </a:p>
        </p:txBody>
      </p:sp>
      <p:pic>
        <p:nvPicPr>
          <p:cNvPr id="430" name="Grafik 3" descr=""/>
          <p:cNvPicPr/>
          <p:nvPr/>
        </p:nvPicPr>
        <p:blipFill>
          <a:blip r:embed="rId1"/>
          <a:stretch/>
        </p:blipFill>
        <p:spPr>
          <a:xfrm>
            <a:off x="516600" y="1917360"/>
            <a:ext cx="5842440" cy="301392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GB" sz="2400" spc="-1" strike="noStrike">
              <a:solidFill>
                <a:srgbClr val="000000"/>
              </a:solidFill>
              <a:latin typeface="Arial"/>
            </a:endParaRPr>
          </a:p>
        </p:txBody>
      </p:sp>
      <p:sp>
        <p:nvSpPr>
          <p:cNvPr id="432" name="CustomShape 2"/>
          <p:cNvSpPr/>
          <p:nvPr/>
        </p:nvSpPr>
        <p:spPr>
          <a:xfrm>
            <a:off x="263520" y="6411600"/>
            <a:ext cx="108752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GB" sz="900" spc="-1" strike="noStrike">
              <a:solidFill>
                <a:srgbClr val="000000"/>
              </a:solidFill>
              <a:latin typeface="Arial"/>
            </a:endParaRPr>
          </a:p>
        </p:txBody>
      </p:sp>
      <p:pic>
        <p:nvPicPr>
          <p:cNvPr id="433" name="Grafik 3" descr=""/>
          <p:cNvPicPr/>
          <p:nvPr/>
        </p:nvPicPr>
        <p:blipFill>
          <a:blip r:embed="rId2"/>
          <a:stretch/>
        </p:blipFill>
        <p:spPr>
          <a:xfrm>
            <a:off x="516600" y="1917360"/>
            <a:ext cx="5842440" cy="3013920"/>
          </a:xfrm>
          <a:prstGeom prst="rect">
            <a:avLst/>
          </a:prstGeom>
          <a:ln w="0">
            <a:noFill/>
          </a:ln>
        </p:spPr>
      </p:pic>
      <p:pic>
        <p:nvPicPr>
          <p:cNvPr id="434" name="" descr=""/>
          <p:cNvPicPr/>
          <p:nvPr/>
        </p:nvPicPr>
        <p:blipFill>
          <a:blip r:embed="rId3"/>
          <a:stretch/>
        </p:blipFill>
        <p:spPr>
          <a:xfrm>
            <a:off x="6701400" y="1674360"/>
            <a:ext cx="4514760" cy="36378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GB" sz="2400" spc="-1" strike="noStrike">
              <a:solidFill>
                <a:srgbClr val="000000"/>
              </a:solidFill>
              <a:latin typeface="Arial"/>
            </a:endParaRPr>
          </a:p>
        </p:txBody>
      </p:sp>
      <p:sp>
        <p:nvSpPr>
          <p:cNvPr id="436" name="CustomShape 2"/>
          <p:cNvSpPr/>
          <p:nvPr/>
        </p:nvSpPr>
        <p:spPr>
          <a:xfrm>
            <a:off x="263520" y="6411600"/>
            <a:ext cx="10875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437" name="CustomShape 3"/>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438" name="CustomShape 4"/>
          <p:cNvSpPr/>
          <p:nvPr/>
        </p:nvSpPr>
        <p:spPr>
          <a:xfrm>
            <a:off x="865440" y="2859120"/>
            <a:ext cx="992196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algn="ctr">
              <a:lnSpc>
                <a:spcPct val="100000"/>
              </a:lnSpc>
            </a:pP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GB" sz="2400" spc="-1" strike="noStrike">
              <a:solidFill>
                <a:srgbClr val="000000"/>
              </a:solidFill>
              <a:latin typeface="Arial"/>
            </a:endParaRPr>
          </a:p>
        </p:txBody>
      </p:sp>
      <p:sp>
        <p:nvSpPr>
          <p:cNvPr id="440" name="CustomShape 2"/>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441" name="CustomShape 3"/>
          <p:cNvSpPr/>
          <p:nvPr/>
        </p:nvSpPr>
        <p:spPr>
          <a:xfrm>
            <a:off x="865440" y="2859120"/>
            <a:ext cx="992196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GB" sz="2400" spc="-1" strike="noStrike">
              <a:solidFill>
                <a:srgbClr val="000000"/>
              </a:solidFill>
              <a:latin typeface="Arial"/>
            </a:endParaRPr>
          </a:p>
        </p:txBody>
      </p:sp>
      <p:sp>
        <p:nvSpPr>
          <p:cNvPr id="442" name="CustomShape 4"/>
          <p:cNvSpPr/>
          <p:nvPr/>
        </p:nvSpPr>
        <p:spPr>
          <a:xfrm>
            <a:off x="263520" y="6411600"/>
            <a:ext cx="10875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GB" sz="2400" spc="-1" strike="noStrike">
              <a:solidFill>
                <a:srgbClr val="000000"/>
              </a:solidFill>
              <a:latin typeface="Arial"/>
            </a:endParaRPr>
          </a:p>
        </p:txBody>
      </p:sp>
      <p:pic>
        <p:nvPicPr>
          <p:cNvPr id="444" name="" descr=""/>
          <p:cNvPicPr/>
          <p:nvPr/>
        </p:nvPicPr>
        <p:blipFill>
          <a:blip r:embed="rId1"/>
          <a:stretch/>
        </p:blipFill>
        <p:spPr>
          <a:xfrm>
            <a:off x="2514600" y="1734840"/>
            <a:ext cx="5301720" cy="3975120"/>
          </a:xfrm>
          <a:prstGeom prst="rect">
            <a:avLst/>
          </a:prstGeom>
          <a:ln w="0">
            <a:noFill/>
          </a:ln>
        </p:spPr>
      </p:pic>
      <p:sp>
        <p:nvSpPr>
          <p:cNvPr id="445" name="CustomShape 2"/>
          <p:cNvSpPr/>
          <p:nvPr/>
        </p:nvSpPr>
        <p:spPr>
          <a:xfrm>
            <a:off x="263520" y="6051600"/>
            <a:ext cx="108752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GB" sz="2400" spc="-1" strike="noStrike">
              <a:solidFill>
                <a:srgbClr val="000000"/>
              </a:solidFill>
              <a:latin typeface="Arial"/>
            </a:endParaRPr>
          </a:p>
        </p:txBody>
      </p:sp>
      <p:sp>
        <p:nvSpPr>
          <p:cNvPr id="447" name="CustomShape 2"/>
          <p:cNvSpPr/>
          <p:nvPr/>
        </p:nvSpPr>
        <p:spPr>
          <a:xfrm>
            <a:off x="263520" y="6411600"/>
            <a:ext cx="7413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48" name="CustomShape 3"/>
          <p:cNvSpPr/>
          <p:nvPr/>
        </p:nvSpPr>
        <p:spPr>
          <a:xfrm>
            <a:off x="335520" y="1268280"/>
            <a:ext cx="287964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449" name="" descr=""/>
          <p:cNvPicPr/>
          <p:nvPr/>
        </p:nvPicPr>
        <p:blipFill>
          <a:blip r:embed="rId1"/>
          <a:stretch/>
        </p:blipFill>
        <p:spPr>
          <a:xfrm>
            <a:off x="4669560" y="1734840"/>
            <a:ext cx="5301720" cy="3975120"/>
          </a:xfrm>
          <a:prstGeom prst="rect">
            <a:avLst/>
          </a:prstGeom>
          <a:ln w="0">
            <a:noFill/>
          </a:ln>
        </p:spPr>
      </p:pic>
      <p:sp>
        <p:nvSpPr>
          <p:cNvPr id="450" name="CustomShape 4"/>
          <p:cNvSpPr/>
          <p:nvPr/>
        </p:nvSpPr>
        <p:spPr>
          <a:xfrm>
            <a:off x="263520" y="6051600"/>
            <a:ext cx="108752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2 </a:t>
            </a:r>
            <a:endParaRPr b="0" lang="en-GB" sz="2400" spc="-1" strike="noStrike">
              <a:solidFill>
                <a:srgbClr val="000000"/>
              </a:solidFill>
              <a:latin typeface="Arial"/>
            </a:endParaRPr>
          </a:p>
        </p:txBody>
      </p:sp>
      <p:sp>
        <p:nvSpPr>
          <p:cNvPr id="246" name="CustomShape 2"/>
          <p:cNvSpPr/>
          <p:nvPr/>
        </p:nvSpPr>
        <p:spPr>
          <a:xfrm>
            <a:off x="335520" y="1268280"/>
            <a:ext cx="10742760" cy="5030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GB" sz="2400" spc="-1" strike="noStrike">
              <a:solidFill>
                <a:srgbClr val="000000"/>
              </a:solidFill>
              <a:latin typeface="Arial"/>
            </a:endParaRPr>
          </a:p>
        </p:txBody>
      </p:sp>
      <p:sp>
        <p:nvSpPr>
          <p:cNvPr id="452" name="CustomShape 2"/>
          <p:cNvSpPr/>
          <p:nvPr/>
        </p:nvSpPr>
        <p:spPr>
          <a:xfrm>
            <a:off x="263520" y="6411600"/>
            <a:ext cx="7413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53" name="CustomShape 3"/>
          <p:cNvSpPr/>
          <p:nvPr/>
        </p:nvSpPr>
        <p:spPr>
          <a:xfrm>
            <a:off x="335520" y="1268280"/>
            <a:ext cx="287964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454" name="" descr=""/>
          <p:cNvPicPr/>
          <p:nvPr/>
        </p:nvPicPr>
        <p:blipFill>
          <a:blip r:embed="rId1"/>
          <a:stretch/>
        </p:blipFill>
        <p:spPr>
          <a:xfrm>
            <a:off x="4669200" y="1734840"/>
            <a:ext cx="5301720" cy="3975120"/>
          </a:xfrm>
          <a:prstGeom prst="rect">
            <a:avLst/>
          </a:prstGeom>
          <a:ln w="0">
            <a:noFill/>
          </a:ln>
        </p:spPr>
      </p:pic>
      <p:sp>
        <p:nvSpPr>
          <p:cNvPr id="455" name="CustomShape 4"/>
          <p:cNvSpPr/>
          <p:nvPr/>
        </p:nvSpPr>
        <p:spPr>
          <a:xfrm>
            <a:off x="263520" y="6051600"/>
            <a:ext cx="10875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GB" sz="2400" spc="-1" strike="noStrike">
              <a:solidFill>
                <a:srgbClr val="000000"/>
              </a:solidFill>
              <a:latin typeface="Arial"/>
            </a:endParaRPr>
          </a:p>
        </p:txBody>
      </p:sp>
      <p:sp>
        <p:nvSpPr>
          <p:cNvPr id="457" name="CustomShape 2"/>
          <p:cNvSpPr/>
          <p:nvPr/>
        </p:nvSpPr>
        <p:spPr>
          <a:xfrm>
            <a:off x="263520" y="6411600"/>
            <a:ext cx="7413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sp>
        <p:nvSpPr>
          <p:cNvPr id="458" name="CustomShape 3"/>
          <p:cNvSpPr/>
          <p:nvPr/>
        </p:nvSpPr>
        <p:spPr>
          <a:xfrm>
            <a:off x="335520" y="1232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GB" sz="1800" spc="-1" strike="noStrike">
              <a:solidFill>
                <a:srgbClr val="000000"/>
              </a:solidFill>
              <a:latin typeface="Arial"/>
            </a:endParaRPr>
          </a:p>
        </p:txBody>
      </p:sp>
      <p:pic>
        <p:nvPicPr>
          <p:cNvPr id="459" name="" descr=""/>
          <p:cNvPicPr/>
          <p:nvPr/>
        </p:nvPicPr>
        <p:blipFill>
          <a:blip r:embed="rId1"/>
          <a:stretch/>
        </p:blipFill>
        <p:spPr>
          <a:xfrm>
            <a:off x="2563560" y="909000"/>
            <a:ext cx="7256880" cy="585108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GB" sz="2400" spc="-1" strike="noStrike">
              <a:solidFill>
                <a:srgbClr val="000000"/>
              </a:solidFill>
              <a:latin typeface="Arial"/>
            </a:endParaRPr>
          </a:p>
        </p:txBody>
      </p:sp>
      <p:sp>
        <p:nvSpPr>
          <p:cNvPr id="461" name="CustomShape 2"/>
          <p:cNvSpPr/>
          <p:nvPr/>
        </p:nvSpPr>
        <p:spPr>
          <a:xfrm>
            <a:off x="263520" y="6411600"/>
            <a:ext cx="7413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sp>
        <p:nvSpPr>
          <p:cNvPr id="462" name="CustomShape 3"/>
          <p:cNvSpPr/>
          <p:nvPr/>
        </p:nvSpPr>
        <p:spPr>
          <a:xfrm>
            <a:off x="335520" y="1268280"/>
            <a:ext cx="287964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sp>
        <p:nvSpPr>
          <p:cNvPr id="463" name="CustomShape 4"/>
          <p:cNvSpPr/>
          <p:nvPr/>
        </p:nvSpPr>
        <p:spPr>
          <a:xfrm>
            <a:off x="335520" y="1232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GB" sz="1800" spc="-1" strike="noStrike">
              <a:solidFill>
                <a:srgbClr val="000000"/>
              </a:solidFill>
              <a:latin typeface="Arial"/>
            </a:endParaRPr>
          </a:p>
        </p:txBody>
      </p:sp>
      <p:pic>
        <p:nvPicPr>
          <p:cNvPr id="464" name="" descr=""/>
          <p:cNvPicPr/>
          <p:nvPr/>
        </p:nvPicPr>
        <p:blipFill>
          <a:blip r:embed="rId1"/>
          <a:stretch/>
        </p:blipFill>
        <p:spPr>
          <a:xfrm>
            <a:off x="2563560" y="909360"/>
            <a:ext cx="7256880" cy="585108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Limits to Recycling</a:t>
            </a:r>
            <a:endParaRPr b="0" lang="en-GB" sz="2400" spc="-1" strike="noStrike">
              <a:solidFill>
                <a:srgbClr val="000000"/>
              </a:solidFill>
              <a:latin typeface="Arial"/>
            </a:endParaRPr>
          </a:p>
        </p:txBody>
      </p:sp>
      <p:sp>
        <p:nvSpPr>
          <p:cNvPr id="466" name="CustomShape 2"/>
          <p:cNvSpPr/>
          <p:nvPr/>
        </p:nvSpPr>
        <p:spPr>
          <a:xfrm>
            <a:off x="335520" y="1268280"/>
            <a:ext cx="10633680" cy="5030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(e.g., only the essentials) is way more effective.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Limits to Recycling</a:t>
            </a:r>
            <a:endParaRPr b="0" lang="en-GB" sz="2400" spc="-1" strike="noStrike">
              <a:solidFill>
                <a:srgbClr val="000000"/>
              </a:solidFill>
              <a:latin typeface="Arial"/>
            </a:endParaRPr>
          </a:p>
        </p:txBody>
      </p:sp>
      <p:sp>
        <p:nvSpPr>
          <p:cNvPr id="468" name="CustomShape 2"/>
          <p:cNvSpPr/>
          <p:nvPr/>
        </p:nvSpPr>
        <p:spPr>
          <a:xfrm>
            <a:off x="335520" y="1268280"/>
            <a:ext cx="10633680" cy="5030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GB" sz="1800" spc="-1" strike="noStrike">
              <a:solidFill>
                <a:srgbClr val="000000"/>
              </a:solidFill>
              <a:latin typeface="Arial"/>
            </a:endParaRPr>
          </a:p>
        </p:txBody>
      </p:sp>
      <p:sp>
        <p:nvSpPr>
          <p:cNvPr id="469" name="CustomShape 3"/>
          <p:cNvSpPr/>
          <p:nvPr/>
        </p:nvSpPr>
        <p:spPr>
          <a:xfrm>
            <a:off x="335520" y="5943600"/>
            <a:ext cx="3471120" cy="1085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Waste Management</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71" name="CustomShape 2"/>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GB" sz="2800" spc="-1" strike="noStrike">
              <a:solidFill>
                <a:srgbClr val="000000"/>
              </a:solidFill>
              <a:latin typeface="Arial"/>
            </a:endParaRPr>
          </a:p>
        </p:txBody>
      </p:sp>
      <p:sp>
        <p:nvSpPr>
          <p:cNvPr id="472" name="CustomShape 3"/>
          <p:cNvSpPr/>
          <p:nvPr/>
        </p:nvSpPr>
        <p:spPr>
          <a:xfrm>
            <a:off x="3526920" y="2859120"/>
            <a:ext cx="434592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a:t>
            </a:r>
            <a:endParaRPr b="0" lang="en-GB" sz="2400" spc="-1" strike="noStrike">
              <a:solidFill>
                <a:srgbClr val="000000"/>
              </a:solidFill>
              <a:latin typeface="Arial"/>
            </a:endParaRPr>
          </a:p>
        </p:txBody>
      </p:sp>
      <p:sp>
        <p:nvSpPr>
          <p:cNvPr id="474" name="CustomShape 2"/>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75" name="" descr=""/>
          <p:cNvPicPr/>
          <p:nvPr/>
        </p:nvPicPr>
        <p:blipFill>
          <a:blip r:embed="rId1"/>
          <a:stretch/>
        </p:blipFill>
        <p:spPr>
          <a:xfrm>
            <a:off x="350280" y="1859040"/>
            <a:ext cx="11301120" cy="373140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22"/>
          <p:cNvSpPr/>
          <p:nvPr/>
        </p:nvSpPr>
        <p:spPr>
          <a:xfrm>
            <a:off x="527400" y="1412640"/>
            <a:ext cx="10358640" cy="11451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477" name="CustomShape 23"/>
          <p:cNvSpPr/>
          <p:nvPr/>
        </p:nvSpPr>
        <p:spPr>
          <a:xfrm>
            <a:off x="527400" y="2852640"/>
            <a:ext cx="10358640" cy="2365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Circular Economy</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479" name="CustomShape 2"/>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3 </a:t>
            </a:r>
            <a:endParaRPr b="0" lang="en-GB" sz="2400" spc="-1" strike="noStrike">
              <a:solidFill>
                <a:srgbClr val="000000"/>
              </a:solidFill>
              <a:latin typeface="Arial"/>
            </a:endParaRPr>
          </a:p>
        </p:txBody>
      </p:sp>
      <p:sp>
        <p:nvSpPr>
          <p:cNvPr id="248" name="CustomShape 2"/>
          <p:cNvSpPr/>
          <p:nvPr/>
        </p:nvSpPr>
        <p:spPr>
          <a:xfrm>
            <a:off x="335520" y="1268280"/>
            <a:ext cx="10742760" cy="5030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1972 </a:t>
            </a:r>
            <a:endParaRPr b="0" lang="en-GB" sz="2400" spc="-1" strike="noStrike">
              <a:solidFill>
                <a:srgbClr val="000000"/>
              </a:solidFill>
              <a:latin typeface="Arial"/>
            </a:endParaRPr>
          </a:p>
        </p:txBody>
      </p:sp>
      <p:sp>
        <p:nvSpPr>
          <p:cNvPr id="250" name="CustomShape 2"/>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251" name="Grafik 4" descr=""/>
          <p:cNvPicPr/>
          <p:nvPr/>
        </p:nvPicPr>
        <p:blipFill>
          <a:blip r:embed="rId1"/>
          <a:stretch/>
        </p:blipFill>
        <p:spPr>
          <a:xfrm>
            <a:off x="2583720" y="1473480"/>
            <a:ext cx="7014240" cy="47340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GB" sz="2400" spc="-1" strike="noStrike">
              <a:solidFill>
                <a:srgbClr val="000000"/>
              </a:solidFill>
              <a:latin typeface="Arial"/>
            </a:endParaRPr>
          </a:p>
        </p:txBody>
      </p:sp>
      <p:sp>
        <p:nvSpPr>
          <p:cNvPr id="253" name="CustomShape 2"/>
          <p:cNvSpPr/>
          <p:nvPr/>
        </p:nvSpPr>
        <p:spPr>
          <a:xfrm>
            <a:off x="335520" y="126756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254" name="Inhaltsplatzhalter 5" descr=""/>
          <p:cNvPicPr/>
          <p:nvPr/>
        </p:nvPicPr>
        <p:blipFill>
          <a:blip r:embed="rId1"/>
          <a:stretch/>
        </p:blipFill>
        <p:spPr>
          <a:xfrm>
            <a:off x="3885480" y="1509120"/>
            <a:ext cx="4410360" cy="4494240"/>
          </a:xfrm>
          <a:prstGeom prst="rect">
            <a:avLst/>
          </a:prstGeom>
          <a:ln w="0">
            <a:noFill/>
          </a:ln>
          <a:effectLst>
            <a:outerShdw algn="ctr" blurRad="50760" dir="5400000" dist="50760" rotWithShape="0">
              <a:schemeClr val="bg2"/>
            </a:outerShdw>
          </a:effectLst>
        </p:spPr>
      </p:pic>
      <p:sp>
        <p:nvSpPr>
          <p:cNvPr id="255" name="CustomShape 3"/>
          <p:cNvSpPr/>
          <p:nvPr/>
        </p:nvSpPr>
        <p:spPr>
          <a:xfrm>
            <a:off x="263520" y="6411600"/>
            <a:ext cx="1024560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Reconstruction by YaguraStation of Figure 35. page 124 of The Limits to Growth (1972)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GB" sz="2400" spc="-1" strike="noStrike">
              <a:solidFill>
                <a:srgbClr val="000000"/>
              </a:solidFill>
              <a:latin typeface="Arial"/>
            </a:endParaRPr>
          </a:p>
        </p:txBody>
      </p:sp>
      <p:sp>
        <p:nvSpPr>
          <p:cNvPr id="257" name="CustomShape 2"/>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58" name="CustomShape 3"/>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Meadows (1972) – The Limits to Growth.</a:t>
            </a:r>
            <a:endParaRPr b="0" lang="en-GB" sz="900" spc="-1" strike="noStrike">
              <a:solidFill>
                <a:srgbClr val="000000"/>
              </a:solidFill>
              <a:latin typeface="Arial"/>
            </a:endParaRPr>
          </a:p>
        </p:txBody>
      </p:sp>
      <p:sp>
        <p:nvSpPr>
          <p:cNvPr id="259" name="CustomShape 4"/>
          <p:cNvSpPr/>
          <p:nvPr/>
        </p:nvSpPr>
        <p:spPr>
          <a:xfrm>
            <a:off x="3719880" y="2853000"/>
            <a:ext cx="3963960" cy="1729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tabLst>
                <a:tab algn="l" pos="0"/>
              </a:tabLst>
            </a:pPr>
            <a:r>
              <a:rPr b="0" lang="en-US" sz="1800" spc="-1" strike="noStrike" u="sng">
                <a:solidFill>
                  <a:srgbClr val="0000ff"/>
                </a:solidFill>
                <a:uFillTx/>
                <a:latin typeface="DejaVu Sans"/>
                <a:ea typeface="DejaVu Sans"/>
                <a:hlinkClick r:id="rId1"/>
              </a:rPr>
              <a:t>Click Me</a:t>
            </a:r>
            <a:endParaRPr b="0" lang="en-GB" sz="1800" spc="-1" strike="noStrike">
              <a:solidFill>
                <a:srgbClr val="000000"/>
              </a:solidFill>
              <a:latin typeface="Arial"/>
            </a:endParaRPr>
          </a:p>
        </p:txBody>
      </p:sp>
      <p:sp>
        <p:nvSpPr>
          <p:cNvPr id="260" name="CustomShape 5"/>
          <p:cNvSpPr/>
          <p:nvPr/>
        </p:nvSpPr>
        <p:spPr>
          <a:xfrm>
            <a:off x="9950040" y="90720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1904</TotalTime>
  <Application>LibreOffice/7.5.2.2$Linux_X86_64 LibreOffice_project/50$Build-2</Application>
  <AppVersion>15.0000</AppVersion>
  <Words>1578</Words>
  <Paragraphs>174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2023-04-16T15:34:02Z</dcterms:modified>
  <cp:revision>3416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3</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46</vt:i4>
  </property>
</Properties>
</file>